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419" r:id="rId4"/>
    <p:sldId id="428" r:id="rId5"/>
    <p:sldId id="420" r:id="rId6"/>
    <p:sldId id="386" r:id="rId7"/>
    <p:sldId id="393" r:id="rId8"/>
    <p:sldId id="431" r:id="rId9"/>
    <p:sldId id="421" r:id="rId10"/>
    <p:sldId id="429" r:id="rId11"/>
    <p:sldId id="430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3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2KbjfQ80sP3DP5tcqQ4Xugup1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DBAE3"/>
    <a:srgbClr val="81B9D6"/>
    <a:srgbClr val="87CEF3"/>
    <a:srgbClr val="01B0EA"/>
    <a:srgbClr val="E78BE9"/>
    <a:srgbClr val="754FB1"/>
    <a:srgbClr val="A7CFE0"/>
    <a:srgbClr val="D3EFFA"/>
    <a:srgbClr val="3B9EE3"/>
    <a:srgbClr val="40A7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FDF27C-2821-46B8-8887-53CB9C1274F2}">
  <a:tblStyle styleId="{DCFDF27C-2821-46B8-8887-53CB9C1274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8"/>
    <p:restoredTop sz="62267" autoAdjust="0"/>
  </p:normalViewPr>
  <p:slideViewPr>
    <p:cSldViewPr snapToGrid="0" snapToObjects="1">
      <p:cViewPr varScale="1">
        <p:scale>
          <a:sx n="37" d="100"/>
          <a:sy n="37" d="100"/>
        </p:scale>
        <p:origin x="-1764" y="-90"/>
      </p:cViewPr>
      <p:guideLst>
        <p:guide orient="horz" pos="193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Назначить ответственного за реализацию проекта в школе</a:t>
          </a:r>
          <a:r>
            <a:rPr lang="ru-RU" sz="1800" b="0" i="0" dirty="0" smtClean="0">
              <a:solidFill>
                <a:schemeClr val="tx1"/>
              </a:solidFill>
            </a:rPr>
            <a:t>.</a:t>
          </a:r>
        </a:p>
        <a:p>
          <a:pPr algn="l"/>
          <a:r>
            <a:rPr lang="ru-RU" sz="1800" b="0" i="0" dirty="0" smtClean="0">
              <a:solidFill>
                <a:schemeClr val="tx1"/>
              </a:solidFill>
            </a:rPr>
            <a:t>Определить </a:t>
          </a:r>
          <a:r>
            <a:rPr lang="ru-RU" sz="1800" b="1" i="0" dirty="0" smtClean="0">
              <a:solidFill>
                <a:schemeClr val="tx1"/>
              </a:solidFill>
            </a:rPr>
            <a:t>состав участников </a:t>
          </a:r>
          <a:r>
            <a:rPr lang="ru-RU" sz="1800" b="0" i="0" dirty="0" smtClean="0">
              <a:solidFill>
                <a:schemeClr val="tx1"/>
              </a:solidFill>
            </a:rPr>
            <a:t>(учителя, классы). </a:t>
          </a:r>
        </a:p>
        <a:p>
          <a:pPr algn="l"/>
          <a:r>
            <a:rPr lang="ru-RU" sz="1800" b="0" i="0" dirty="0" smtClean="0">
              <a:solidFill>
                <a:schemeClr val="tx1"/>
              </a:solidFill>
            </a:rPr>
            <a:t>Подтвердить </a:t>
          </a:r>
          <a:r>
            <a:rPr lang="ru-RU" sz="1800" b="0" i="0" dirty="0">
              <a:solidFill>
                <a:schemeClr val="tx1"/>
              </a:solidFill>
            </a:rPr>
            <a:t>участие (заполнить форму).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/>
      <dgm:spPr/>
      <dgm:t>
        <a:bodyPr/>
        <a:lstStyle/>
        <a:p>
          <a:r>
            <a:rPr lang="ru-RU" b="1" dirty="0" smtClean="0"/>
            <a:t>Ответственный за проект в школе </a:t>
          </a:r>
          <a:endParaRPr lang="ru-RU" b="0" i="1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/>
      <dgm:spPr/>
      <dgm:t>
        <a:bodyPr/>
        <a:lstStyle/>
        <a:p>
          <a:r>
            <a:rPr lang="ru-RU" b="0" i="1" dirty="0"/>
            <a:t>До </a:t>
          </a:r>
          <a:r>
            <a:rPr lang="en-US" b="0" i="1" dirty="0" smtClean="0"/>
            <a:t>13 </a:t>
          </a:r>
          <a:r>
            <a:rPr lang="ru-RU" b="0" i="1" dirty="0" smtClean="0"/>
            <a:t>марта </a:t>
          </a:r>
          <a:r>
            <a:rPr lang="ru-RU" b="0" i="1" dirty="0"/>
            <a:t>(включительно).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1666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Пройти бесплатное обучение.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/>
      <dgm:spPr/>
      <dgm:t>
        <a:bodyPr/>
        <a:lstStyle/>
        <a:p>
          <a:r>
            <a:rPr lang="ru-RU" b="1" dirty="0"/>
            <a:t>Ответственный и учителя</a:t>
          </a:r>
          <a:endParaRPr lang="ru-RU" b="0" i="1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/>
      <dgm:spPr/>
      <dgm:t>
        <a:bodyPr/>
        <a:lstStyle/>
        <a:p>
          <a:r>
            <a:rPr lang="ru-RU" b="0" i="1" dirty="0" smtClean="0"/>
            <a:t>12 и 13 </a:t>
          </a:r>
          <a:r>
            <a:rPr lang="ru-RU" b="0" i="1" dirty="0"/>
            <a:t>марта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 custLinFactNeighborY="1034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 custLinFactNeighborY="16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b="0" i="0" dirty="0">
              <a:solidFill>
                <a:schemeClr val="tx1"/>
              </a:solidFill>
            </a:rPr>
            <a:t>Провести </a:t>
          </a:r>
          <a:r>
            <a:rPr lang="ru-RU" sz="1800" b="1" i="0" dirty="0">
              <a:solidFill>
                <a:schemeClr val="tx1"/>
              </a:solidFill>
            </a:rPr>
            <a:t>10 цифровых уроков </a:t>
          </a:r>
          <a:r>
            <a:rPr lang="ru-RU" sz="1800" b="0" i="0" dirty="0">
              <a:solidFill>
                <a:schemeClr val="tx1"/>
              </a:solidFill>
            </a:rPr>
            <a:t>по проекту.</a:t>
          </a:r>
          <a:endParaRPr lang="ru-RU" sz="1800" dirty="0"/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 custT="1"/>
      <dgm:spPr/>
      <dgm:t>
        <a:bodyPr/>
        <a:lstStyle/>
        <a:p>
          <a:r>
            <a:rPr lang="ru-RU" sz="1700" b="1" baseline="0" dirty="0"/>
            <a:t>Учителя</a:t>
          </a:r>
          <a:endParaRPr lang="ru-RU" sz="1700" b="0" i="1" baseline="0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 custT="1"/>
      <dgm:spPr/>
      <dgm:t>
        <a:bodyPr/>
        <a:lstStyle/>
        <a:p>
          <a:r>
            <a:rPr lang="ru-RU" sz="1700" b="0" i="1" baseline="0" dirty="0" smtClean="0"/>
            <a:t>16 Марта </a:t>
          </a:r>
          <a:r>
            <a:rPr lang="ru-RU" sz="1700" b="0" i="1" baseline="0" dirty="0"/>
            <a:t>– май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C4DB08-B79C-4293-AF84-B53EEA2429D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D6F5B-CFA3-4C96-9B5E-C41F8F8181B0}">
      <dgm:prSet custT="1"/>
      <dgm:spPr>
        <a:solidFill>
          <a:srgbClr val="8DBAE3"/>
        </a:solidFill>
      </dgm:spPr>
      <dgm:t>
        <a:bodyPr/>
        <a:lstStyle/>
        <a:p>
          <a:pPr algn="l"/>
          <a:r>
            <a:rPr lang="ru-RU" sz="1800" dirty="0">
              <a:solidFill>
                <a:schemeClr val="tx1"/>
              </a:solidFill>
            </a:rPr>
            <a:t>Подведение итогов, награждение.</a:t>
          </a:r>
        </a:p>
      </dgm:t>
    </dgm:pt>
    <dgm:pt modelId="{1C3522AA-E9D8-4EEF-A80D-84EB20946253}" type="parTrans" cxnId="{23C279F6-ED85-4352-9153-F81F8C82366E}">
      <dgm:prSet/>
      <dgm:spPr/>
      <dgm:t>
        <a:bodyPr/>
        <a:lstStyle/>
        <a:p>
          <a:endParaRPr lang="ru-RU"/>
        </a:p>
      </dgm:t>
    </dgm:pt>
    <dgm:pt modelId="{C20D4F9C-204B-4180-9CCB-921335F13CC5}" type="sibTrans" cxnId="{23C279F6-ED85-4352-9153-F81F8C82366E}">
      <dgm:prSet/>
      <dgm:spPr/>
      <dgm:t>
        <a:bodyPr/>
        <a:lstStyle/>
        <a:p>
          <a:endParaRPr lang="ru-RU"/>
        </a:p>
      </dgm:t>
    </dgm:pt>
    <dgm:pt modelId="{082C445A-EA23-42B5-B114-91460BCB0018}">
      <dgm:prSet custT="1"/>
      <dgm:spPr/>
      <dgm:t>
        <a:bodyPr/>
        <a:lstStyle/>
        <a:p>
          <a:r>
            <a:rPr lang="ru-RU" sz="1700" b="1" baseline="0" dirty="0"/>
            <a:t>Все участники</a:t>
          </a:r>
          <a:endParaRPr lang="ru-RU" sz="1700" b="0" i="1" baseline="0" dirty="0"/>
        </a:p>
      </dgm:t>
    </dgm:pt>
    <dgm:pt modelId="{D840E47A-F349-46E4-B415-4D59857C6D61}" type="parTrans" cxnId="{F2FAB667-53AA-41D8-9A43-5F064350C78A}">
      <dgm:prSet/>
      <dgm:spPr/>
      <dgm:t>
        <a:bodyPr/>
        <a:lstStyle/>
        <a:p>
          <a:endParaRPr lang="ru-RU"/>
        </a:p>
      </dgm:t>
    </dgm:pt>
    <dgm:pt modelId="{67E74BDC-2652-4D35-AFA1-C85A6A862CF6}" type="sibTrans" cxnId="{F2FAB667-53AA-41D8-9A43-5F064350C78A}">
      <dgm:prSet/>
      <dgm:spPr/>
      <dgm:t>
        <a:bodyPr/>
        <a:lstStyle/>
        <a:p>
          <a:endParaRPr lang="ru-RU"/>
        </a:p>
      </dgm:t>
    </dgm:pt>
    <dgm:pt modelId="{CB2B2A87-E194-4E8D-BAA6-6EBD96FE255C}">
      <dgm:prSet custT="1"/>
      <dgm:spPr/>
      <dgm:t>
        <a:bodyPr/>
        <a:lstStyle/>
        <a:p>
          <a:r>
            <a:rPr lang="ru-RU" sz="1700" b="0" i="1" baseline="0" dirty="0"/>
            <a:t>Май – июнь</a:t>
          </a:r>
        </a:p>
      </dgm:t>
    </dgm:pt>
    <dgm:pt modelId="{EFD47C99-B689-4891-BE99-A13534FCCD39}" type="parTrans" cxnId="{43651EB4-7281-4C39-B729-1764BCE432B8}">
      <dgm:prSet/>
      <dgm:spPr/>
      <dgm:t>
        <a:bodyPr/>
        <a:lstStyle/>
        <a:p>
          <a:endParaRPr lang="ru-RU"/>
        </a:p>
      </dgm:t>
    </dgm:pt>
    <dgm:pt modelId="{764AECFB-4655-4882-B0C6-664983031F20}" type="sibTrans" cxnId="{43651EB4-7281-4C39-B729-1764BCE432B8}">
      <dgm:prSet/>
      <dgm:spPr/>
      <dgm:t>
        <a:bodyPr/>
        <a:lstStyle/>
        <a:p>
          <a:endParaRPr lang="ru-RU"/>
        </a:p>
      </dgm:t>
    </dgm:pt>
    <dgm:pt modelId="{C05FC683-13BE-4EFA-A42E-DB77BBC41E52}" type="pres">
      <dgm:prSet presAssocID="{83C4DB08-B79C-4293-AF84-B53EEA2429D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3ECA60-BC97-439D-905E-FA84250B160B}" type="pres">
      <dgm:prSet presAssocID="{926D6F5B-CFA3-4C96-9B5E-C41F8F8181B0}" presName="linNode" presStyleCnt="0"/>
      <dgm:spPr/>
    </dgm:pt>
    <dgm:pt modelId="{2F52966B-06EB-436D-9DA0-88B9EDF78263}" type="pres">
      <dgm:prSet presAssocID="{926D6F5B-CFA3-4C96-9B5E-C41F8F8181B0}" presName="parentText" presStyleLbl="node1" presStyleIdx="0" presStyleCnt="1" custScaleX="419760" custScaleY="9021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19A09-67D0-41D1-9EE6-4F73244056EC}" type="pres">
      <dgm:prSet presAssocID="{926D6F5B-CFA3-4C96-9B5E-C41F8F8181B0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53227D-4E3D-4F4A-BB48-8AD048ACF946}" type="presOf" srcId="{926D6F5B-CFA3-4C96-9B5E-C41F8F8181B0}" destId="{2F52966B-06EB-436D-9DA0-88B9EDF78263}" srcOrd="0" destOrd="0" presId="urn:microsoft.com/office/officeart/2005/8/layout/vList5"/>
    <dgm:cxn modelId="{F2FAB667-53AA-41D8-9A43-5F064350C78A}" srcId="{926D6F5B-CFA3-4C96-9B5E-C41F8F8181B0}" destId="{082C445A-EA23-42B5-B114-91460BCB0018}" srcOrd="0" destOrd="0" parTransId="{D840E47A-F349-46E4-B415-4D59857C6D61}" sibTransId="{67E74BDC-2652-4D35-AFA1-C85A6A862CF6}"/>
    <dgm:cxn modelId="{595290FC-0B80-4679-B5BF-852CF659C31F}" type="presOf" srcId="{082C445A-EA23-42B5-B114-91460BCB0018}" destId="{BAA19A09-67D0-41D1-9EE6-4F73244056EC}" srcOrd="0" destOrd="0" presId="urn:microsoft.com/office/officeart/2005/8/layout/vList5"/>
    <dgm:cxn modelId="{23C279F6-ED85-4352-9153-F81F8C82366E}" srcId="{83C4DB08-B79C-4293-AF84-B53EEA2429DF}" destId="{926D6F5B-CFA3-4C96-9B5E-C41F8F8181B0}" srcOrd="0" destOrd="0" parTransId="{1C3522AA-E9D8-4EEF-A80D-84EB20946253}" sibTransId="{C20D4F9C-204B-4180-9CCB-921335F13CC5}"/>
    <dgm:cxn modelId="{1811B12B-5746-4FFF-8726-070FF9E40AFE}" type="presOf" srcId="{CB2B2A87-E194-4E8D-BAA6-6EBD96FE255C}" destId="{BAA19A09-67D0-41D1-9EE6-4F73244056EC}" srcOrd="0" destOrd="1" presId="urn:microsoft.com/office/officeart/2005/8/layout/vList5"/>
    <dgm:cxn modelId="{43651EB4-7281-4C39-B729-1764BCE432B8}" srcId="{926D6F5B-CFA3-4C96-9B5E-C41F8F8181B0}" destId="{CB2B2A87-E194-4E8D-BAA6-6EBD96FE255C}" srcOrd="1" destOrd="0" parTransId="{EFD47C99-B689-4891-BE99-A13534FCCD39}" sibTransId="{764AECFB-4655-4882-B0C6-664983031F20}"/>
    <dgm:cxn modelId="{04776312-B275-4F8D-BB86-005F3B553041}" type="presOf" srcId="{83C4DB08-B79C-4293-AF84-B53EEA2429DF}" destId="{C05FC683-13BE-4EFA-A42E-DB77BBC41E52}" srcOrd="0" destOrd="0" presId="urn:microsoft.com/office/officeart/2005/8/layout/vList5"/>
    <dgm:cxn modelId="{0F80B686-3CC9-4162-9A78-C18704CA01AA}" type="presParOf" srcId="{C05FC683-13BE-4EFA-A42E-DB77BBC41E52}" destId="{6F3ECA60-BC97-439D-905E-FA84250B160B}" srcOrd="0" destOrd="0" presId="urn:microsoft.com/office/officeart/2005/8/layout/vList5"/>
    <dgm:cxn modelId="{A9B63D3C-5549-4C16-8C75-9CF5D6C3D363}" type="presParOf" srcId="{6F3ECA60-BC97-439D-905E-FA84250B160B}" destId="{2F52966B-06EB-436D-9DA0-88B9EDF78263}" srcOrd="0" destOrd="0" presId="urn:microsoft.com/office/officeart/2005/8/layout/vList5"/>
    <dgm:cxn modelId="{1BFD18CE-8813-41C2-9893-53F8EC0A031B}" type="presParOf" srcId="{6F3ECA60-BC97-439D-905E-FA84250B160B}" destId="{BAA19A09-67D0-41D1-9EE6-4F73244056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038834" y="-995176"/>
          <a:ext cx="1137265" cy="34119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Ответственный за проект в школе </a:t>
          </a:r>
          <a:endParaRPr lang="ru-RU" sz="1700" b="0" i="1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1" kern="1200" dirty="0"/>
            <a:t>До </a:t>
          </a:r>
          <a:r>
            <a:rPr lang="en-US" sz="1700" b="0" i="1" kern="1200" dirty="0" smtClean="0"/>
            <a:t>13 </a:t>
          </a:r>
          <a:r>
            <a:rPr lang="ru-RU" sz="1700" b="0" i="1" kern="1200" dirty="0" smtClean="0"/>
            <a:t>марта </a:t>
          </a:r>
          <a:r>
            <a:rPr lang="ru-RU" sz="1700" b="0" i="1" kern="1200" dirty="0"/>
            <a:t>(включительно).</a:t>
          </a:r>
        </a:p>
      </dsp:txBody>
      <dsp:txXfrm rot="5400000">
        <a:off x="9038834" y="-995176"/>
        <a:ext cx="1137265" cy="3411934"/>
      </dsp:txXfrm>
    </dsp:sp>
    <dsp:sp modelId="{2F52966B-06EB-436D-9DA0-88B9EDF78263}">
      <dsp:nvSpPr>
        <dsp:cNvPr id="0" name=""/>
        <dsp:cNvSpPr/>
      </dsp:nvSpPr>
      <dsp:spPr>
        <a:xfrm>
          <a:off x="752" y="69550"/>
          <a:ext cx="7900748" cy="1282480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Назначить ответственного за реализацию проекта в школе</a:t>
          </a:r>
          <a:r>
            <a:rPr lang="ru-RU" sz="1800" b="0" i="0" kern="1200" dirty="0" smtClean="0">
              <a:solidFill>
                <a:schemeClr val="tx1"/>
              </a:solidFill>
            </a:rPr>
            <a:t>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Определить </a:t>
          </a:r>
          <a:r>
            <a:rPr lang="ru-RU" sz="1800" b="1" i="0" kern="1200" dirty="0" smtClean="0">
              <a:solidFill>
                <a:schemeClr val="tx1"/>
              </a:solidFill>
            </a:rPr>
            <a:t>состав участников </a:t>
          </a:r>
          <a:r>
            <a:rPr lang="ru-RU" sz="1800" b="0" i="0" kern="1200" dirty="0" smtClean="0">
              <a:solidFill>
                <a:schemeClr val="tx1"/>
              </a:solidFill>
            </a:rPr>
            <a:t>(учителя, классы).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tx1"/>
              </a:solidFill>
            </a:rPr>
            <a:t>Подтвердить </a:t>
          </a:r>
          <a:r>
            <a:rPr lang="ru-RU" sz="1800" b="0" i="0" kern="1200" dirty="0">
              <a:solidFill>
                <a:schemeClr val="tx1"/>
              </a:solidFill>
            </a:rPr>
            <a:t>участие (заполнить форму).</a:t>
          </a:r>
          <a:endParaRPr lang="ru-RU" sz="1800" kern="1200" dirty="0"/>
        </a:p>
      </dsp:txBody>
      <dsp:txXfrm>
        <a:off x="752" y="69550"/>
        <a:ext cx="7900748" cy="12824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016598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/>
            <a:t>Ответственный и учителя</a:t>
          </a:r>
          <a:endParaRPr lang="ru-RU" sz="1800" b="0" i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1" kern="1200" dirty="0" smtClean="0"/>
            <a:t>12 и 13 </a:t>
          </a:r>
          <a:r>
            <a:rPr lang="ru-RU" sz="1800" b="0" i="1" kern="1200" dirty="0"/>
            <a:t>марта</a:t>
          </a:r>
        </a:p>
      </dsp:txBody>
      <dsp:txXfrm rot="5400000">
        <a:off x="9186616" y="-1016598"/>
        <a:ext cx="888515" cy="3365970"/>
      </dsp:txXfrm>
    </dsp:sp>
    <dsp:sp modelId="{2F52966B-06EB-436D-9DA0-88B9EDF78263}">
      <dsp:nvSpPr>
        <dsp:cNvPr id="0" name=""/>
        <dsp:cNvSpPr/>
      </dsp:nvSpPr>
      <dsp:spPr>
        <a:xfrm>
          <a:off x="327" y="108676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Пройти бесплатное обучение.</a:t>
          </a:r>
          <a:endParaRPr lang="ru-RU" sz="1800" kern="1200" dirty="0"/>
        </a:p>
      </dsp:txBody>
      <dsp:txXfrm>
        <a:off x="327" y="108676"/>
        <a:ext cx="7947561" cy="10019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127663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baseline="0" dirty="0"/>
            <a:t>Учителя</a:t>
          </a:r>
          <a:endParaRPr lang="ru-RU" sz="1700" b="0" i="1" kern="1200" baseline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1" kern="1200" baseline="0" dirty="0" smtClean="0"/>
            <a:t>16 Марта </a:t>
          </a:r>
          <a:r>
            <a:rPr lang="ru-RU" sz="1700" b="0" i="1" kern="1200" baseline="0" dirty="0"/>
            <a:t>– май</a:t>
          </a:r>
        </a:p>
      </dsp:txBody>
      <dsp:txXfrm rot="5400000">
        <a:off x="9186616" y="-1127663"/>
        <a:ext cx="888515" cy="3365970"/>
      </dsp:txXfrm>
    </dsp:sp>
    <dsp:sp modelId="{2F52966B-06EB-436D-9DA0-88B9EDF78263}">
      <dsp:nvSpPr>
        <dsp:cNvPr id="0" name=""/>
        <dsp:cNvSpPr/>
      </dsp:nvSpPr>
      <dsp:spPr>
        <a:xfrm>
          <a:off x="327" y="54338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>
              <a:solidFill>
                <a:schemeClr val="tx1"/>
              </a:solidFill>
            </a:rPr>
            <a:t>Провести </a:t>
          </a:r>
          <a:r>
            <a:rPr lang="ru-RU" sz="1800" b="1" i="0" kern="1200" dirty="0">
              <a:solidFill>
                <a:schemeClr val="tx1"/>
              </a:solidFill>
            </a:rPr>
            <a:t>10 цифровых уроков </a:t>
          </a:r>
          <a:r>
            <a:rPr lang="ru-RU" sz="1800" b="0" i="0" kern="1200" dirty="0">
              <a:solidFill>
                <a:schemeClr val="tx1"/>
              </a:solidFill>
            </a:rPr>
            <a:t>по проекту.</a:t>
          </a:r>
          <a:endParaRPr lang="ru-RU" sz="1800" kern="1200" dirty="0"/>
        </a:p>
      </dsp:txBody>
      <dsp:txXfrm>
        <a:off x="327" y="54338"/>
        <a:ext cx="7947561" cy="100196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AA19A09-67D0-41D1-9EE6-4F73244056EC}">
      <dsp:nvSpPr>
        <dsp:cNvPr id="0" name=""/>
        <dsp:cNvSpPr/>
      </dsp:nvSpPr>
      <dsp:spPr>
        <a:xfrm rot="5400000">
          <a:off x="9186616" y="-1127663"/>
          <a:ext cx="888515" cy="33659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baseline="0" dirty="0"/>
            <a:t>Все участники</a:t>
          </a:r>
          <a:endParaRPr lang="ru-RU" sz="1700" b="0" i="1" kern="1200" baseline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0" i="1" kern="1200" baseline="0" dirty="0"/>
            <a:t>Май – июнь</a:t>
          </a:r>
        </a:p>
      </dsp:txBody>
      <dsp:txXfrm rot="5400000">
        <a:off x="9186616" y="-1127663"/>
        <a:ext cx="888515" cy="3365970"/>
      </dsp:txXfrm>
    </dsp:sp>
    <dsp:sp modelId="{2F52966B-06EB-436D-9DA0-88B9EDF78263}">
      <dsp:nvSpPr>
        <dsp:cNvPr id="0" name=""/>
        <dsp:cNvSpPr/>
      </dsp:nvSpPr>
      <dsp:spPr>
        <a:xfrm>
          <a:off x="327" y="54338"/>
          <a:ext cx="7947561" cy="1001967"/>
        </a:xfrm>
        <a:prstGeom prst="roundRect">
          <a:avLst/>
        </a:prstGeom>
        <a:solidFill>
          <a:srgbClr val="8DBAE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</a:rPr>
            <a:t>Подведение итогов, награждение.</a:t>
          </a:r>
        </a:p>
      </dsp:txBody>
      <dsp:txXfrm>
        <a:off x="327" y="54338"/>
        <a:ext cx="7947561" cy="10019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B05D2-E1EA-3240-A9B3-C2159FECAC29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BF284-B91F-A948-BCF3-AD7B47EEB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1550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454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33672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00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dirty="0"/>
              <a:t>Учи .</a:t>
            </a:r>
            <a:r>
              <a:rPr lang="ru-RU" sz="1200" dirty="0" err="1"/>
              <a:t>ру</a:t>
            </a:r>
            <a:r>
              <a:rPr lang="ru-RU" sz="1200" dirty="0"/>
              <a:t> - это бесплатная ВСЕРОССИЙСКАЯ образовательная онлайн платформа, на которой ученики из всех регионов России изучают школьные предметы в интерактивной форме.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i="1" dirty="0"/>
              <a:t>Цифры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1200" dirty="0"/>
              <a:t>Курсы УЧИРУ соответствуют необходимым стандартам. Курсы не имеют привязки к конкретному учебнику, поэтому можно ПОЛНОЦЕННО использовать платформу НЕЗАВИСИМО от того, какие учебно-методические комплексы лежат в основе уроков. Задания на платформе </a:t>
            </a:r>
            <a:r>
              <a:rPr lang="ru-RU" sz="1200" dirty="0" err="1"/>
              <a:t>Учи.ру</a:t>
            </a:r>
            <a:r>
              <a:rPr lang="ru-RU" sz="1200" dirty="0"/>
              <a:t> проходят экспертизу Российской академии наук (РАН) и одобрены к использованию в школах. </a:t>
            </a:r>
          </a:p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Мы предлагаем вам принять участие в проекте Цифровая школа </a:t>
            </a:r>
            <a:r>
              <a:rPr lang="ru-RU" sz="1800" dirty="0" err="1"/>
              <a:t>Учи.ру</a:t>
            </a:r>
            <a:r>
              <a:rPr lang="ru-RU" sz="1800" dirty="0"/>
              <a:t>. Это 1 урок в неделю </a:t>
            </a:r>
            <a:r>
              <a:rPr lang="ru-RU" sz="1800" b="0" dirty="0"/>
              <a:t>по математике</a:t>
            </a:r>
            <a:r>
              <a:rPr lang="ru-RU" sz="1800" dirty="0"/>
              <a:t>, в компьютерном классе с использованием образовательного ресурса </a:t>
            </a:r>
            <a:r>
              <a:rPr lang="ru-RU" sz="1800" dirty="0" err="1"/>
              <a:t>Учи.ру</a:t>
            </a:r>
            <a:r>
              <a:rPr lang="ru-RU" sz="1800" dirty="0"/>
              <a:t>. В рамках проекта уроки включаются в расписание и проводятся еженедельно.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Цифровая школа дает возможность учителям реализовать современный формат урока с индивидуальным подходом к каждому ученику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sz="1800" dirty="0"/>
              <a:t>Мы даем вам готовую и эффективную модель применения инструментов ЦОС в школе. Цель ЦОС и нашего проекта – повысить качество образования за счет внедрения цифровых технологий.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11648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Для того, чтобы принять участие в проекте…</a:t>
            </a: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2737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2. Цифровая среда очень привычна для современных учеников, поэтому им так нравится заниматься на платформе.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3. Ваши учителя смогут развивать навыки и компетенции, необходимые учителю в процессе цифровизации. </a:t>
            </a:r>
            <a:r>
              <a:rPr lang="ru-RU" sz="1800" dirty="0" err="1"/>
              <a:t>Т.о</a:t>
            </a:r>
            <a:r>
              <a:rPr lang="ru-RU" sz="1800" dirty="0"/>
              <a:t>. учитель становится современным источником информации, говорит с детьми на одном языке.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По итогу проекта сертификат на имя директора, на имя школы, и учитель, конечно.</a:t>
            </a:r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327029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Примеры реализации проекта за прошлый год, сделать акцент на итогах прошлого года.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753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0" dirty="0"/>
              <a:t>Почему платформа так популярна? Почему она действительно дает возможность достигать тех результатов, о которых я вам сейчас рассказала. В основе платформы лежат 3 важнейших компонента, которые дополняют друг друга и делают ее такой популярной,  уникальной и эффективной с точки зрения современного образования.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dirty="0">
                <a:latin typeface="Arial"/>
                <a:ea typeface="Arial"/>
                <a:cs typeface="Arial"/>
                <a:sym typeface="Arial"/>
              </a:rPr>
              <a:t>Индивидуальная образовательная траектория. 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Учитель остается центральной фигурой в образовательном процессе, но с помощью платформы </a:t>
            </a:r>
            <a:r>
              <a:rPr lang="ru-RU" sz="1200" b="0" dirty="0" err="1">
                <a:latin typeface="Arial"/>
                <a:ea typeface="Arial"/>
                <a:cs typeface="Arial"/>
                <a:sym typeface="Arial"/>
              </a:rPr>
              <a:t>учи.ру</a:t>
            </a:r>
            <a:r>
              <a:rPr lang="ru-RU" sz="1200" b="0" dirty="0">
                <a:latin typeface="Arial"/>
                <a:ea typeface="Arial"/>
                <a:cs typeface="Arial"/>
                <a:sym typeface="Arial"/>
              </a:rPr>
              <a:t> каждый ученик получает возможность изучать материал, который адаптирован именно к его типу усвоения. И с учетом ТЕМПА усвоения,  и с тем количеством, отработок и повторений, которые нужны каждому конкретному ученику. Платформа сама рассчитывает индивидуальную траекторию и задания исходя ТОЛЬКО  из потенциала и реальных знаний ребенка на данный момент времени. Задания на платформе открываются строго последовательно от простого к сложному. От наглядного к абстрактному. Платформа позволяет идти вперед ТОЛЬКО если материал усвоен на 100%. А значит исключаются пробелы в знаниях.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dirty="0">
                <a:latin typeface="Arial"/>
                <a:ea typeface="Arial"/>
                <a:cs typeface="Arial"/>
                <a:sym typeface="Arial"/>
              </a:rPr>
              <a:t>Интерактивность. 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Интерактивность – та форма обучения, которая понятна и интересна всем детям. Интерактивность – это взаимодействие, в нашем случае взаимодействие с платформой. В основе лежит принцип: для того, чтобы что-то понять, нужно совершить какие-то действия (измерить, передвинуть, перелить, нарисовать и т.д.), то есть провзаимодействовать с платформой, чтобы прийти к верному ответу. Ребенок сам вырабатывает правила и алгоритмы через постоянное взаимодействие и исследование. Знания усваиваются на уровне рефлексов, без заучивания, так как ученик сам прошел весь путь от простого к сложному, самостоятельно исправляя ошибки.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Диалог с ребенком. 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С помощью диалога платформа направляет ученика, помогая ему продвигаться вперед. Диалог начинается с того, что платформа предлагает ученику интересное задание, побуждая его к действию. Когда ребенок отвечает верно – система ОБЯЗАТЕЛЬНО ХВАЛИТ и поощряет его, повышая мотивацию. На платформе отсутствует оценочная система, поэтому если ребенок совершает ошибку, система не ругает его, не ставит ему плохую отметку, но и не решает задание за него, как делают другие похожие платформы. Не дает готовый ответ. Не дает пропустить задание и пойти дальше. Вместо этого, платформа начинает вести с учеником диалог, задавая наводящие вопросы, предлагая подсказки или ссылки на правила, которые помогают ему САМОСТОЯТЕЛЬНО ПРИЙТИ К ВЕРНОМУ ОТВЕТУ. Но так как ошибка все равно была совершена,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Учи.ру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формирует 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ДОПОЛНИТЕЛЬНое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ЗАДАНИе</a:t>
            </a: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для отработки этой ошибки. В итоге, за счет диалога ВСЕ ОШИБКИ ИСПРАВЛЯЮТСЯ САМОСТОЯТЕЛЬНО, а значит у ученика появляется УВЕРЕННОСТЬ В СОБСТВЕННЫХ СИЛАХ и желание двигаться вперед.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Таким образом на платформе есть все, чтобы каждый ученик мог постигать материал со своим темпом, вовлекаясь за счет интерактивности и диалога, и самостоятельно исправляя ошибки.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sz="1200" b="0" dirty="0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ru-RU" b="0" dirty="0"/>
          </a:p>
          <a:p>
            <a:pPr indent="0"/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854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800" dirty="0" err="1"/>
              <a:t>Учи.ру</a:t>
            </a:r>
            <a:r>
              <a:rPr lang="ru-RU" sz="1800" dirty="0"/>
              <a:t> не только в рамках проекта станет надежным помощников ваших педагогов. Система легко интегрируется в образовательный процесс, давая учителям готовые задания для использования на уроке, что облегчает им процесс подготовки к урокам и экономит время. Если дети занимаются самостоятельно, то они идут каждый по своей индивидуальной траектории, что дает возможность эффективно отработать ошибки и проблемные темы, компенсировать пробелы в знаниях. Учитель же получает удобный мониторинг результатов и возможность изменять программу при необходимости. Подробности того, как работать с платформой мы расскажем вашим учителям, которые будут принимать участие в проекте. А сейчас я как раз хотела бы вам рассказать про этапы нашего проекта, про то, что необходимо будет сделать.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ru-RU" sz="1800" dirty="0"/>
              <a:t>Для того, чтобы принять участие в проекте Цифровая школа </a:t>
            </a:r>
            <a:r>
              <a:rPr lang="ru-RU" sz="1800" dirty="0" err="1"/>
              <a:t>Учи.ру</a:t>
            </a:r>
            <a:r>
              <a:rPr lang="ru-RU" sz="1800" dirty="0"/>
              <a:t> на первом этапе вам необходимо определить ответственного за реализацию проекта в вашей </a:t>
            </a:r>
            <a:r>
              <a:rPr lang="ru-RU" sz="1800" dirty="0" smtClean="0"/>
              <a:t>школе. Ему надо будет определить список учителей и классов, которые будут принимать участие в проекте и подать итоговую заявку до 13 марта включительно. </a:t>
            </a: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 smtClean="0"/>
              <a:t>12 и13 </a:t>
            </a:r>
            <a:r>
              <a:rPr lang="ru-RU" sz="1800" dirty="0"/>
              <a:t>марта состоится очное обучение для тех, кого вы назначите ответственными и учителей, желающих принять участие в проекте. На обучении мы расскажем им все подробности реализации проекта: формат урока, предлагаемые методики, сроки проведения и т.д</a:t>
            </a:r>
            <a:r>
              <a:rPr lang="ru-RU" sz="1800" dirty="0" smtClean="0"/>
              <a:t>. На обучении ваши ответственные за проект смогут отправить заявку</a:t>
            </a:r>
            <a:r>
              <a:rPr lang="ru-RU" sz="1800" baseline="0" dirty="0" smtClean="0"/>
              <a:t> на участие. </a:t>
            </a: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 smtClean="0"/>
              <a:t>В </a:t>
            </a:r>
            <a:r>
              <a:rPr lang="ru-RU" sz="1800" dirty="0"/>
              <a:t>ходе проекта ваши учителя получат полноценную техническую и методологическую поддержку, мы будем на связи на протяжении всего проекта по любым вопросам.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В период с марта по май вашим учителям надо будет провести 10 цифровых уроков. Если вдруг карантин и ещё какие-то непредвиденные обстоятельства, обязательно обсудим индивидуально.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ru-RU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1800" dirty="0"/>
              <a:t>В мае-июне мы с вами подведем итоги, и вы получите соответствующие награды.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423312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33D7FC8-FE49-6E4A-9015-27F94F75D1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54216"/>
            <a:ext cx="2960176" cy="160378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88451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511529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 userDrawn="1">
  <p:cSld name="заголовок и текс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, 3 столбик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671729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4" pos="715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">
  <p:cSld name="1_заголовок и текст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550863" y="706664"/>
            <a:ext cx="7943433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57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1"/>
          </p:nvPr>
        </p:nvSpPr>
        <p:spPr>
          <a:xfrm>
            <a:off x="550863" y="1537759"/>
            <a:ext cx="7943433" cy="378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4465" marR="0" lvl="0" indent="-227232" algn="l" rtl="0">
              <a:lnSpc>
                <a:spcPct val="90000"/>
              </a:lnSpc>
              <a:spcBef>
                <a:spcPts val="994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7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08929" marR="0" lvl="1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988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63394" marR="0" lvl="2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78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17859" marR="0" lvl="3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72324" marR="0" lvl="4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26789" marR="0" lvl="5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181254" marR="0" lvl="6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35718" marR="0" lvl="7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090183" marR="0" lvl="8" indent="-22723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59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Google Shape;17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63" y="185532"/>
            <a:ext cx="1243596" cy="188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6848" y="0"/>
            <a:ext cx="2815153" cy="213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5424" y="4694314"/>
            <a:ext cx="2516576" cy="217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5254216"/>
            <a:ext cx="2960176" cy="160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13529" y="6538390"/>
            <a:ext cx="593564" cy="319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8736420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46431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AC34A7-F55A-0445-BF56-93D81912F5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6847" y="0"/>
            <a:ext cx="2815153" cy="21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00775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FBE829F-B932-4E4F-831E-7768113EA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5424" y="4694313"/>
            <a:ext cx="2516576" cy="21753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D0263844-4283-F54A-9B60-BF885FB857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3528" y="6538388"/>
            <a:ext cx="593564" cy="3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14937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2" y="706664"/>
            <a:ext cx="7943433" cy="43088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sz="2800" baseline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1"/>
          </p:nvPr>
        </p:nvSpPr>
        <p:spPr>
          <a:xfrm>
            <a:off x="550862" y="1537758"/>
            <a:ext cx="7943433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515297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094" y="2409444"/>
            <a:ext cx="9478239" cy="20188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1631950" y="765176"/>
            <a:ext cx="3684634" cy="166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E339D65-0788-5D42-A6FE-C0389580D35D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529">
          <p15:clr>
            <a:srgbClr val="FBAE40"/>
          </p15:clr>
        </p15:guide>
        <p15:guide id="2" orient="horz" pos="482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ец">
  <p:cSld name="конец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87379" y="3041869"/>
            <a:ext cx="3817243" cy="81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229154" y="1405255"/>
            <a:ext cx="1733692" cy="155859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3256663" y="4069080"/>
            <a:ext cx="5678673" cy="166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CBF5100-CAB9-524D-94A4-0BD73DED210E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extLst>
    <p:ext uri="{DCECCB84-F9BA-43D5-87BE-67443E8EF086}">
      <p15:sldGuideLst xmlns="" xmlns:p15="http://schemas.microsoft.com/office/powerpoint/2012/main">
        <p15:guide id="1" pos="529">
          <p15:clr>
            <a:srgbClr val="FBAE40"/>
          </p15:clr>
        </p15:guide>
        <p15:guide id="2" orient="horz" pos="482">
          <p15:clr>
            <a:srgbClr val="FBAE40"/>
          </p15:clr>
        </p15:guide>
        <p15:guide id="3" pos="7151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2 столбика" userDrawn="1">
  <p:cSld name="заголовок + 2 столбика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5F2D61E-5ECD-A040-B2DB-04B475787DCE}"/>
              </a:ext>
            </a:extLst>
          </p:cNvPr>
          <p:cNvSpPr/>
          <p:nvPr userDrawn="1"/>
        </p:nvSpPr>
        <p:spPr>
          <a:xfrm>
            <a:off x="550863" y="0"/>
            <a:ext cx="131180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407382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D781B5A-E809-3B48-AA70-F452B61529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50862" y="259806"/>
            <a:ext cx="1243596" cy="18978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6" r:id="rId3"/>
    <p:sldLayoutId id="2147483669" r:id="rId4"/>
    <p:sldLayoutId id="2147483667" r:id="rId5"/>
    <p:sldLayoutId id="2147483653" r:id="rId6"/>
    <p:sldLayoutId id="2147483654" r:id="rId7"/>
    <p:sldLayoutId id="2147483649" r:id="rId8"/>
    <p:sldLayoutId id="2147483663" r:id="rId9"/>
    <p:sldLayoutId id="2147483662" r:id="rId10"/>
    <p:sldLayoutId id="2147483650" r:id="rId11"/>
    <p:sldLayoutId id="2147483664" r:id="rId12"/>
    <p:sldLayoutId id="214748367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1028">
          <p15:clr>
            <a:srgbClr val="F26B43"/>
          </p15:clr>
        </p15:guide>
        <p15:guide id="2" pos="1277">
          <p15:clr>
            <a:srgbClr val="F26B43"/>
          </p15:clr>
        </p15:guide>
        <p15:guide id="3" pos="1912">
          <p15:clr>
            <a:srgbClr val="F26B43"/>
          </p15:clr>
        </p15:guide>
        <p15:guide id="4" pos="2162">
          <p15:clr>
            <a:srgbClr val="F26B43"/>
          </p15:clr>
        </p15:guide>
        <p15:guide id="5" pos="2819">
          <p15:clr>
            <a:srgbClr val="F26B43"/>
          </p15:clr>
        </p15:guide>
        <p15:guide id="6" pos="3069">
          <p15:clr>
            <a:srgbClr val="F26B43"/>
          </p15:clr>
        </p15:guide>
        <p15:guide id="7" pos="4634">
          <p15:clr>
            <a:srgbClr val="F26B43"/>
          </p15:clr>
        </p15:guide>
        <p15:guide id="8" pos="347">
          <p15:clr>
            <a:srgbClr val="F26B43"/>
          </p15:clr>
        </p15:guide>
        <p15:guide id="9" pos="4883">
          <p15:clr>
            <a:srgbClr val="F26B43"/>
          </p15:clr>
        </p15:guide>
        <p15:guide id="10" pos="5541">
          <p15:clr>
            <a:srgbClr val="F26B43"/>
          </p15:clr>
        </p15:guide>
        <p15:guide id="11" pos="5768">
          <p15:clr>
            <a:srgbClr val="F26B43"/>
          </p15:clr>
        </p15:guide>
        <p15:guide id="12" pos="6425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pos="6675">
          <p15:clr>
            <a:srgbClr val="F26B43"/>
          </p15:clr>
        </p15:guide>
        <p15:guide id="15" pos="7333">
          <p15:clr>
            <a:srgbClr val="F26B43"/>
          </p15:clr>
        </p15:guide>
        <p15:guide id="16" pos="3727">
          <p15:clr>
            <a:srgbClr val="F26B43"/>
          </p15:clr>
        </p15:guide>
        <p15:guide id="17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braztsova@uchi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17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"/>
          <p:cNvSpPr txBox="1">
            <a:spLocks noGrp="1"/>
          </p:cNvSpPr>
          <p:nvPr>
            <p:ph type="body" idx="4294967295"/>
          </p:nvPr>
        </p:nvSpPr>
        <p:spPr>
          <a:xfrm>
            <a:off x="1631948" y="4550739"/>
            <a:ext cx="10336531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2400"/>
            </a:pPr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Запуск проекта </a:t>
            </a:r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«Цифровая школа </a:t>
            </a:r>
            <a:r>
              <a:rPr lang="ru-RU" sz="2400" b="1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sz="2400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</a:t>
            </a:r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в </a:t>
            </a:r>
            <a:r>
              <a:rPr lang="ru-RU" sz="2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Чеченской Республике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48" name="Google Shape;4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949" y="2744430"/>
            <a:ext cx="8964613" cy="1369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2;p7">
            <a:extLst>
              <a:ext uri="{FF2B5EF4-FFF2-40B4-BE49-F238E27FC236}">
                <a16:creationId xmlns="" xmlns:a16="http://schemas.microsoft.com/office/drawing/2014/main" id="{4B6FE36E-8C1A-486A-866E-F07A4CD465CF}"/>
              </a:ext>
            </a:extLst>
          </p:cNvPr>
          <p:cNvSpPr txBox="1">
            <a:spLocks/>
          </p:cNvSpPr>
          <p:nvPr/>
        </p:nvSpPr>
        <p:spPr>
          <a:xfrm>
            <a:off x="6096000" y="2966398"/>
            <a:ext cx="57241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en-US" sz="3600" b="1" dirty="0" err="1"/>
              <a:t>bit.ly</a:t>
            </a:r>
            <a:r>
              <a:rPr lang="en-US" sz="3600" b="1" dirty="0" smtClean="0"/>
              <a:t>/</a:t>
            </a:r>
            <a:r>
              <a:rPr lang="en-US" sz="3600" b="1" dirty="0" err="1" smtClean="0"/>
              <a:t>uchi</a:t>
            </a:r>
            <a:r>
              <a:rPr lang="en-US" sz="3600" b="1" dirty="0" smtClean="0"/>
              <a:t>-c</a:t>
            </a:r>
            <a:endParaRPr lang="ru-RU" sz="3600" b="1" dirty="0"/>
          </a:p>
          <a:p>
            <a:pPr>
              <a:buSzPts val="2800"/>
            </a:pPr>
            <a:endParaRPr lang="ru-RU" dirty="0"/>
          </a:p>
        </p:txBody>
      </p:sp>
      <p:sp>
        <p:nvSpPr>
          <p:cNvPr id="15" name="Google Shape;132;p7">
            <a:extLst>
              <a:ext uri="{FF2B5EF4-FFF2-40B4-BE49-F238E27FC236}">
                <a16:creationId xmlns="" xmlns:a16="http://schemas.microsoft.com/office/drawing/2014/main" id="{6A0574B9-618B-49DB-985B-BF6BF4804A88}"/>
              </a:ext>
            </a:extLst>
          </p:cNvPr>
          <p:cNvSpPr txBox="1">
            <a:spLocks/>
          </p:cNvSpPr>
          <p:nvPr/>
        </p:nvSpPr>
        <p:spPr>
          <a:xfrm>
            <a:off x="708459" y="851431"/>
            <a:ext cx="10231684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ru-RU" sz="2800" dirty="0"/>
              <a:t>Участие в проекте «Цифровая школа </a:t>
            </a:r>
            <a:r>
              <a:rPr lang="ru-RU" sz="2800" dirty="0" err="1"/>
              <a:t>Учи.ру</a:t>
            </a:r>
            <a:r>
              <a:rPr lang="ru-RU" sz="2800" dirty="0"/>
              <a:t>»</a:t>
            </a:r>
            <a:endParaRPr lang="ru-RU" dirty="0"/>
          </a:p>
        </p:txBody>
      </p:sp>
      <p:pic>
        <p:nvPicPr>
          <p:cNvPr id="3" name="Picture 2" descr="1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886" y="1611728"/>
            <a:ext cx="4248221" cy="424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2551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="" xmlns:a16="http://schemas.microsoft.com/office/drawing/2014/main" id="{AE7A4299-5D4E-DF4F-B2CC-396BF0A29434}"/>
              </a:ext>
            </a:extLst>
          </p:cNvPr>
          <p:cNvSpPr txBox="1">
            <a:spLocks/>
          </p:cNvSpPr>
          <p:nvPr/>
        </p:nvSpPr>
        <p:spPr>
          <a:xfrm>
            <a:off x="581835" y="3653968"/>
            <a:ext cx="10834085" cy="253242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Noto Sans" charset="0"/>
                <a:ea typeface="Noto Sans" charset="0"/>
                <a:cs typeface="Noto Sans" charset="0"/>
              </a:defRPr>
            </a:lvl1pPr>
          </a:lstStyle>
          <a:p>
            <a:pPr algn="r">
              <a:lnSpc>
                <a:spcPct val="150000"/>
              </a:lnSpc>
            </a:pPr>
            <a:r>
              <a:rPr lang="ru-RU" sz="240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Екатерина Седова</a:t>
            </a:r>
            <a:endParaRPr lang="ru-RU" sz="24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4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Главный специалист по работе с регионами</a:t>
            </a:r>
          </a:p>
          <a:p>
            <a:pPr algn="r">
              <a:lnSpc>
                <a:spcPct val="150000"/>
              </a:lnSpc>
            </a:pPr>
            <a:r>
              <a:rPr lang="ru-RU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+</a:t>
            </a:r>
            <a:r>
              <a:rPr lang="en-US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7 </a:t>
            </a:r>
            <a:r>
              <a:rPr lang="is-IS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927 </a:t>
            </a:r>
            <a:r>
              <a:rPr lang="is-IS" sz="24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672-72-72</a:t>
            </a:r>
            <a:r>
              <a:rPr lang="ru-RU" sz="2400" b="0" dirty="0" smtClean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| </a:t>
            </a:r>
            <a:r>
              <a:rPr lang="en-US" sz="2400" b="0" dirty="0" smtClean="0">
                <a:latin typeface="Noto Sans" panose="020B0502040504020204" pitchFamily="34" charset="0"/>
                <a:hlinkClick r:id="rId3"/>
              </a:rPr>
              <a:t>sedova@</a:t>
            </a:r>
            <a:r>
              <a:rPr lang="en-US" sz="2400" b="0" dirty="0">
                <a:latin typeface="Noto Sans" panose="020B0502040504020204" pitchFamily="34" charset="0"/>
                <a:hlinkClick r:id="rId3"/>
              </a:rPr>
              <a:t>uchi.ru</a:t>
            </a:r>
            <a:endParaRPr lang="en-US" sz="2400" b="0" dirty="0">
              <a:latin typeface="Noto Sans" panose="020B0502040504020204" pitchFamily="34" charset="0"/>
            </a:endParaRPr>
          </a:p>
          <a:p>
            <a:pPr algn="r">
              <a:lnSpc>
                <a:spcPct val="150000"/>
              </a:lnSpc>
            </a:pPr>
            <a:endParaRPr lang="ru-RU" sz="1988" b="0" dirty="0"/>
          </a:p>
          <a:p>
            <a:pPr algn="r">
              <a:lnSpc>
                <a:spcPct val="150000"/>
              </a:lnSpc>
            </a:pPr>
            <a:endParaRPr lang="ru-RU" sz="1988" b="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5" name="Google Shape;4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8884" y="1348067"/>
            <a:ext cx="8910525" cy="13608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24139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>
            <a:off x="10445858" y="4401519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63" name="Google Shape;63;p3"/>
          <p:cNvSpPr/>
          <p:nvPr/>
        </p:nvSpPr>
        <p:spPr>
          <a:xfrm>
            <a:off x="9128502" y="247973"/>
            <a:ext cx="960895" cy="7284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4294967295"/>
          </p:nvPr>
        </p:nvSpPr>
        <p:spPr>
          <a:xfrm>
            <a:off x="563054" y="706857"/>
            <a:ext cx="11078083" cy="1340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ru-RU" sz="2800" dirty="0" err="1"/>
              <a:t>Учи.ру</a:t>
            </a:r>
            <a:r>
              <a:rPr lang="ru-RU" sz="2800" dirty="0"/>
              <a:t> — это лидер школьного онлайн-образования. </a:t>
            </a:r>
            <a: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28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Э</a:t>
            </a:r>
            <a:r>
              <a:rPr lang="ru-RU" sz="2800" dirty="0"/>
              <a:t>то российская образовательная онлайн–платформа, где ученики из всех регионов России, стран БРИКС, США, Канады изучают школьные предметы в интерактивной форме</a:t>
            </a:r>
            <a:r>
              <a:rPr lang="ru-RU" sz="2800" b="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 </a:t>
            </a:r>
            <a:endParaRPr sz="2000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588663" y="5460207"/>
            <a:ext cx="2599967" cy="1397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Курсы </a:t>
            </a:r>
            <a:r>
              <a:rPr lang="ru-RU" sz="1000" b="0" i="0" u="none" strike="noStrike" cap="none" dirty="0" err="1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Учи.ру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полностью соответствуют ФГОС и ПООП.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Алгоритмы на основе нейронных сетей формируют </a:t>
            </a:r>
            <a:r>
              <a:rPr lang="ru-RU" sz="1000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индивидуальный образовательный план </a:t>
            </a: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освоения курса для каждого ученика.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/>
            </a:r>
            <a:b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</a:br>
            <a: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/>
            </a:r>
            <a:br>
              <a:rPr lang="ru-RU" sz="1000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</a:br>
            <a:endParaRPr sz="1000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66" name="Google Shape;66;p3"/>
          <p:cNvSpPr txBox="1"/>
          <p:nvPr/>
        </p:nvSpPr>
        <p:spPr>
          <a:xfrm>
            <a:off x="572749" y="2536713"/>
            <a:ext cx="1205234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220 000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УЧИТЕЛЕЙ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7" name="Google Shape;67;p3"/>
          <p:cNvSpPr txBox="1"/>
          <p:nvPr/>
        </p:nvSpPr>
        <p:spPr>
          <a:xfrm>
            <a:off x="2225522" y="2507000"/>
            <a:ext cx="1491300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3 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6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00 000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УЧЕНИКОВ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sp>
        <p:nvSpPr>
          <p:cNvPr id="68" name="Google Shape;68;p3"/>
          <p:cNvSpPr txBox="1"/>
          <p:nvPr/>
        </p:nvSpPr>
        <p:spPr>
          <a:xfrm>
            <a:off x="563054" y="3373250"/>
            <a:ext cx="1325593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0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00 000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РОДИТЕЛЕЙ</a:t>
            </a:r>
            <a:endParaRPr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69" name="Google Shape;69;p3"/>
          <p:cNvSpPr txBox="1"/>
          <p:nvPr/>
        </p:nvSpPr>
        <p:spPr>
          <a:xfrm>
            <a:off x="2230014" y="3373250"/>
            <a:ext cx="791014" cy="663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2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8</a:t>
            </a:r>
            <a:r>
              <a:rPr lang="ru-RU" sz="1998" b="1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000</a:t>
            </a:r>
            <a:endParaRPr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68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ШКОЛ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  <p:pic>
        <p:nvPicPr>
          <p:cNvPr id="30" name="Рисунок 16" descr="Изображение выглядит как текст, карта&#10;&#10;&#10;&#10;Описание создано автоматически">
            <a:extLst>
              <a:ext uri="{FF2B5EF4-FFF2-40B4-BE49-F238E27FC236}">
                <a16:creationId xmlns="" xmlns:a16="http://schemas.microsoft.com/office/drawing/2014/main" id="{40077784-A01D-634B-AF52-681646AEED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49" b="11899"/>
          <a:stretch/>
        </p:blipFill>
        <p:spPr>
          <a:xfrm>
            <a:off x="3711515" y="2330937"/>
            <a:ext cx="8480485" cy="4527063"/>
          </a:xfrm>
          <a:prstGeom prst="rect">
            <a:avLst/>
          </a:prstGeom>
        </p:spPr>
      </p:pic>
      <p:sp>
        <p:nvSpPr>
          <p:cNvPr id="12" name="Google Shape;69;p3">
            <a:extLst>
              <a:ext uri="{FF2B5EF4-FFF2-40B4-BE49-F238E27FC236}">
                <a16:creationId xmlns="" xmlns:a16="http://schemas.microsoft.com/office/drawing/2014/main" id="{8F1E7FC7-59C9-4ADF-AE74-E9E25DC14CEB}"/>
              </a:ext>
            </a:extLst>
          </p:cNvPr>
          <p:cNvSpPr txBox="1"/>
          <p:nvPr/>
        </p:nvSpPr>
        <p:spPr>
          <a:xfrm>
            <a:off x="563054" y="4346255"/>
            <a:ext cx="3372338" cy="73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75" rIns="0" bIns="0" anchor="t" anchorCtr="0">
            <a:spAutoFit/>
          </a:bodyPr>
          <a:lstStyle/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33</a:t>
            </a:r>
            <a:r>
              <a:rPr lang="ru-RU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en-US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890</a:t>
            </a:r>
            <a:r>
              <a:rPr lang="ru-RU" sz="1998" b="1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учеников</a:t>
            </a:r>
            <a:endParaRPr lang="ru-RU" sz="19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  <a:p>
            <a:pPr marL="12687" marR="0" lvl="0" indent="0" rtl="0">
              <a:lnSpc>
                <a:spcPct val="1175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98" dirty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в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Чеченской </a:t>
            </a:r>
            <a:r>
              <a:rPr lang="ru-RU" sz="1998" dirty="0" smtClean="0">
                <a:solidFill>
                  <a:schemeClr val="dk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Республике</a:t>
            </a:r>
            <a:endParaRPr sz="1598" dirty="0">
              <a:solidFill>
                <a:schemeClr val="dk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584319" y="1026226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Что такое «Цифровая школа </a:t>
            </a:r>
            <a:r>
              <a:rPr lang="ru-RU" sz="2783" b="0" dirty="0" err="1"/>
              <a:t>Учи.ру</a:t>
            </a:r>
            <a:r>
              <a:rPr lang="ru-RU" sz="2783" b="0" dirty="0"/>
              <a:t>»</a:t>
            </a:r>
            <a:endParaRPr dirty="0"/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8153" y="1775321"/>
            <a:ext cx="403138" cy="4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49;p15" descr="Изображение выглядит как человек, сидит, мужчи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E143B4C-634C-488D-83D0-F773ABDBA9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35822" y="1026226"/>
            <a:ext cx="7050937" cy="52552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6"/>
          <p:cNvSpPr txBox="1">
            <a:spLocks noGrp="1"/>
          </p:cNvSpPr>
          <p:nvPr>
            <p:ph type="body" idx="1"/>
          </p:nvPr>
        </p:nvSpPr>
        <p:spPr>
          <a:xfrm>
            <a:off x="624725" y="1956615"/>
            <a:ext cx="5855605" cy="311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- 1 урок в неделю </a:t>
            </a:r>
            <a:r>
              <a:rPr lang="ru-RU" b="1" dirty="0"/>
              <a:t>по математике</a:t>
            </a:r>
            <a:r>
              <a:rPr lang="ru-RU" dirty="0"/>
              <a:t>, в компьютерном классе с использованием образовательного ресурса </a:t>
            </a:r>
            <a:r>
              <a:rPr lang="ru-RU" dirty="0" err="1"/>
              <a:t>Учи.ру</a:t>
            </a: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современный формат урока, реализующий </a:t>
            </a:r>
            <a:r>
              <a:rPr lang="ru-RU" b="1" dirty="0"/>
              <a:t>дифференцированный подход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u="sng" dirty="0"/>
              <a:t>Цифровая школа</a:t>
            </a:r>
            <a:r>
              <a:rPr lang="ru-RU" dirty="0"/>
              <a:t> - готовая и </a:t>
            </a:r>
            <a:r>
              <a:rPr lang="ru-RU" b="1" dirty="0"/>
              <a:t>эффективная модель </a:t>
            </a:r>
            <a:r>
              <a:rPr lang="ru-RU" dirty="0"/>
              <a:t>применения инструментов ЦОС в школе</a:t>
            </a:r>
          </a:p>
        </p:txBody>
      </p:sp>
    </p:spTree>
    <p:extLst>
      <p:ext uri="{BB962C8B-B14F-4D97-AF65-F5344CB8AC3E}">
        <p14:creationId xmlns:p14="http://schemas.microsoft.com/office/powerpoint/2010/main" xmlns="" val="414240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621167" y="1064786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Необходимые условия для участия в проекте</a:t>
            </a:r>
            <a:endParaRPr dirty="0"/>
          </a:p>
        </p:txBody>
      </p:sp>
      <p:sp>
        <p:nvSpPr>
          <p:cNvPr id="129" name="Google Shape;129;p6"/>
          <p:cNvSpPr txBox="1">
            <a:spLocks noGrp="1"/>
          </p:cNvSpPr>
          <p:nvPr>
            <p:ph type="body" idx="1"/>
          </p:nvPr>
        </p:nvSpPr>
        <p:spPr>
          <a:xfrm>
            <a:off x="528569" y="1855535"/>
            <a:ext cx="9483532" cy="310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Наличие компьютерного/мобильного класса с доступом в интернет и проектором; минимум 10 рабочих мест</a:t>
            </a:r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endParaRPr lang="ru-RU" sz="2000" dirty="0"/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Включение уроков по проекту ЦШ в расписание в компьютерном/мобильном классе</a:t>
            </a:r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endParaRPr lang="ru-RU" sz="2000" dirty="0"/>
          </a:p>
          <a:p>
            <a:pPr marL="161926" indent="-170425">
              <a:lnSpc>
                <a:spcPct val="100000"/>
              </a:lnSpc>
              <a:buClr>
                <a:srgbClr val="5FB0E7"/>
              </a:buClr>
              <a:buSzPts val="2700"/>
              <a:buFont typeface="Arial"/>
              <a:buChar char="•"/>
            </a:pPr>
            <a:r>
              <a:rPr lang="ru-RU" sz="2000" dirty="0"/>
              <a:t>Обеспечение регулярности занятий (1 раз в неделю) для каждого заявленного класса</a:t>
            </a:r>
          </a:p>
        </p:txBody>
      </p:sp>
      <p:pic>
        <p:nvPicPr>
          <p:cNvPr id="132" name="Google Shape;13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9722" y="1653966"/>
            <a:ext cx="403138" cy="40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человек, ноутбук, сидит, компьютер&#10;&#10;Автоматически созданное описание">
            <a:extLst>
              <a:ext uri="{FF2B5EF4-FFF2-40B4-BE49-F238E27FC236}">
                <a16:creationId xmlns="" xmlns:a16="http://schemas.microsoft.com/office/drawing/2014/main" id="{CD19E0EE-3F94-4CC4-97C3-7879E7C27B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24743" y="4790771"/>
            <a:ext cx="4673313" cy="17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407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/>
          <p:nvPr/>
        </p:nvSpPr>
        <p:spPr>
          <a:xfrm>
            <a:off x="14135" y="5077826"/>
            <a:ext cx="1747777" cy="105522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873" tIns="45425" rIns="90873" bIns="45425" anchor="ctr" anchorCtr="0">
            <a:noAutofit/>
          </a:bodyPr>
          <a:lstStyle/>
          <a:p>
            <a:pPr algn="ctr">
              <a:buSzPts val="1800"/>
            </a:pPr>
            <a:endParaRPr sz="1789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0000">
            <a:off x="7419966" y="1267184"/>
            <a:ext cx="353868" cy="35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9907" y="2133993"/>
            <a:ext cx="1140371" cy="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590379" y="862972"/>
            <a:ext cx="11011243" cy="38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 dirty="0"/>
              <a:t>Что дает участие в проекте «Цифровая школа </a:t>
            </a:r>
            <a:r>
              <a:rPr lang="ru-RU" sz="2783" b="0" dirty="0" err="1"/>
              <a:t>Учи.ру</a:t>
            </a:r>
            <a:r>
              <a:rPr lang="ru-RU" sz="2783" b="0" dirty="0"/>
              <a:t>»</a:t>
            </a:r>
            <a:endParaRPr sz="2783" b="0" dirty="0"/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400" y="1611407"/>
            <a:ext cx="141324" cy="1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9;p6">
            <a:extLst>
              <a:ext uri="{FF2B5EF4-FFF2-40B4-BE49-F238E27FC236}">
                <a16:creationId xmlns="" xmlns:a16="http://schemas.microsoft.com/office/drawing/2014/main" id="{CD9E10E4-21A7-489A-89D9-75AA89C24A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343" y="1611407"/>
            <a:ext cx="11139279" cy="390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Гарантированный рост образовательных результатов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Повышение познавательной мотивации и вовлеченности учеников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Развитие цифровых навыков и компетенций педагогов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Реализация глубокого дифференцированного подхода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Готовая и эффективная модель применения инструментов ЦОС в школе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Лучшие образовательные методики в рамках единого ресурса/сопровождение на всех этапах проекта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r>
              <a:rPr lang="ru-RU" dirty="0"/>
              <a:t>Формирование портфолио учителя/школы</a:t>
            </a:r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  <a:p>
            <a:pPr marL="315342" indent="-323840">
              <a:lnSpc>
                <a:spcPct val="100000"/>
              </a:lnSpc>
              <a:buClr>
                <a:srgbClr val="5FB0E7"/>
              </a:buClr>
              <a:buSzPts val="2700"/>
              <a:buFont typeface="Arial" panose="020B0604020202020204" pitchFamily="34" charset="0"/>
              <a:buChar char="•"/>
            </a:pPr>
            <a:endParaRPr lang="ru-RU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ADAC8395-40C6-A148-9D0D-F1818774FCDB}"/>
              </a:ext>
            </a:extLst>
          </p:cNvPr>
          <p:cNvGrpSpPr/>
          <p:nvPr/>
        </p:nvGrpSpPr>
        <p:grpSpPr>
          <a:xfrm>
            <a:off x="5632799" y="4191273"/>
            <a:ext cx="4195336" cy="2110640"/>
            <a:chOff x="6095091" y="4277790"/>
            <a:chExt cx="3701996" cy="1862444"/>
          </a:xfrm>
        </p:grpSpPr>
        <p:pic>
          <p:nvPicPr>
            <p:cNvPr id="18" name="Picture 2" descr="Изображение выглядит как человек, мужчина&#10;&#10;Автоматически созданное описание">
              <a:extLst>
                <a:ext uri="{FF2B5EF4-FFF2-40B4-BE49-F238E27FC236}">
                  <a16:creationId xmlns="" xmlns:a16="http://schemas.microsoft.com/office/drawing/2014/main" id="{761294E7-BD96-BB4B-B37F-5D3D5F724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091" y="4573608"/>
              <a:ext cx="1846290" cy="131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="" xmlns:a16="http://schemas.microsoft.com/office/drawing/2014/main" id="{0EF62F35-4651-5F4C-AAB4-BBE5836AD8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797" y="4578673"/>
              <a:ext cx="1846290" cy="1314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>
              <a:extLst>
                <a:ext uri="{FF2B5EF4-FFF2-40B4-BE49-F238E27FC236}">
                  <a16:creationId xmlns="" xmlns:a16="http://schemas.microsoft.com/office/drawing/2014/main" id="{EA4AA04C-501D-804D-95B7-8E6FD4E6D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18427739">
              <a:off x="7348000" y="4282505"/>
              <a:ext cx="1216343" cy="1206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>
              <a:extLst>
                <a:ext uri="{FF2B5EF4-FFF2-40B4-BE49-F238E27FC236}">
                  <a16:creationId xmlns="" xmlns:a16="http://schemas.microsoft.com/office/drawing/2014/main" id="{87B871CF-1F99-4D48-B161-08D5FE741F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rot="7517773">
              <a:off x="7425305" y="4963761"/>
              <a:ext cx="1181051" cy="117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6746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09A6AE60-8692-4B4E-9FC5-33F6EC5E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Цифровая школа </a:t>
            </a:r>
            <a:r>
              <a:rPr lang="ru-RU" dirty="0" err="1">
                <a:solidFill>
                  <a:schemeClr val="tx1"/>
                </a:solidFill>
              </a:rPr>
              <a:t>Учи.ру</a:t>
            </a:r>
            <a:r>
              <a:rPr lang="ru-RU" dirty="0">
                <a:solidFill>
                  <a:schemeClr val="tx1"/>
                </a:solidFill>
              </a:rPr>
              <a:t> сегодня</a:t>
            </a:r>
            <a:endParaRPr lang="ru-RU" sz="2800" dirty="0">
              <a:solidFill>
                <a:schemeClr val="tx1"/>
              </a:solidFill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C1C290E4-807F-614F-908F-BF47881C46E1}"/>
              </a:ext>
            </a:extLst>
          </p:cNvPr>
          <p:cNvCxnSpPr>
            <a:cxnSpLocks/>
          </p:cNvCxnSpPr>
          <p:nvPr/>
        </p:nvCxnSpPr>
        <p:spPr>
          <a:xfrm>
            <a:off x="3465014" y="1359071"/>
            <a:ext cx="0" cy="4831362"/>
          </a:xfrm>
          <a:prstGeom prst="line">
            <a:avLst/>
          </a:prstGeom>
          <a:ln w="25400">
            <a:solidFill>
              <a:srgbClr val="87CE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94;p4">
            <a:extLst>
              <a:ext uri="{FF2B5EF4-FFF2-40B4-BE49-F238E27FC236}">
                <a16:creationId xmlns="" xmlns:a16="http://schemas.microsoft.com/office/drawing/2014/main" id="{53A46F72-8368-2046-811E-50A4B239AFF3}"/>
              </a:ext>
            </a:extLst>
          </p:cNvPr>
          <p:cNvSpPr/>
          <p:nvPr/>
        </p:nvSpPr>
        <p:spPr>
          <a:xfrm>
            <a:off x="10390519" y="4585029"/>
            <a:ext cx="996156" cy="847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43" name="Google Shape;94;p4">
            <a:extLst>
              <a:ext uri="{FF2B5EF4-FFF2-40B4-BE49-F238E27FC236}">
                <a16:creationId xmlns="" xmlns:a16="http://schemas.microsoft.com/office/drawing/2014/main" id="{F7877FDF-3CCB-C34A-834C-DA0B7F7F0664}"/>
              </a:ext>
            </a:extLst>
          </p:cNvPr>
          <p:cNvSpPr/>
          <p:nvPr/>
        </p:nvSpPr>
        <p:spPr>
          <a:xfrm>
            <a:off x="7503883" y="6431758"/>
            <a:ext cx="996156" cy="4262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Calibri"/>
            </a:endParaRPr>
          </a:p>
        </p:txBody>
      </p:sp>
      <p:sp>
        <p:nvSpPr>
          <p:cNvPr id="12" name="Текст 5">
            <a:extLst>
              <a:ext uri="{FF2B5EF4-FFF2-40B4-BE49-F238E27FC236}">
                <a16:creationId xmlns="" xmlns:a16="http://schemas.microsoft.com/office/drawing/2014/main" id="{01FF09F2-0398-E541-A65E-BB0E96272233}"/>
              </a:ext>
            </a:extLst>
          </p:cNvPr>
          <p:cNvSpPr txBox="1">
            <a:spLocks/>
          </p:cNvSpPr>
          <p:nvPr/>
        </p:nvSpPr>
        <p:spPr>
          <a:xfrm>
            <a:off x="535004" y="1229184"/>
            <a:ext cx="2854894" cy="579851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 </a:t>
            </a:r>
            <a:r>
              <a:rPr lang="ru-RU" b="1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2019/2020 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учебном году проект «Цифровая школа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 запущен уже в 10 регионах: 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Республика Коми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Республика Чувашия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Саратовская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Костромская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Тамбовская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Белгородская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Липецкая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Пермский край</a:t>
            </a: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Кемеровская </a:t>
            </a:r>
            <a:r>
              <a:rPr lang="ru-RU" dirty="0" err="1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обл</a:t>
            </a: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pPr marL="342900" indent="-342900">
              <a:lnSpc>
                <a:spcPct val="140000"/>
              </a:lnSpc>
              <a:buClr>
                <a:srgbClr val="40A7E3"/>
              </a:buClr>
              <a:buFont typeface="Wingdings" charset="2"/>
              <a:buChar char="ü"/>
            </a:pPr>
            <a:r>
              <a:rPr lang="ru-RU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Приморский край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endParaRPr lang="ru-RU" dirty="0"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4" name="Текст 5">
            <a:extLst>
              <a:ext uri="{FF2B5EF4-FFF2-40B4-BE49-F238E27FC236}">
                <a16:creationId xmlns="" xmlns:a16="http://schemas.microsoft.com/office/drawing/2014/main" id="{50AA9A30-729E-E94D-B7DD-8126FC5B3488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682592" y="1316159"/>
            <a:ext cx="7943433" cy="5262980"/>
          </a:xfrm>
        </p:spPr>
        <p:txBody>
          <a:bodyPr/>
          <a:lstStyle/>
          <a:p>
            <a:pPr>
              <a:buClr>
                <a:srgbClr val="81B9D6"/>
              </a:buClr>
            </a:pPr>
            <a:r>
              <a:rPr lang="ru-RU" dirty="0">
                <a:latin typeface="Noto sans"/>
                <a:cs typeface="Noto sans"/>
              </a:rPr>
              <a:t>В </a:t>
            </a:r>
            <a:r>
              <a:rPr lang="ru-RU" b="1" dirty="0">
                <a:latin typeface="Noto sans"/>
                <a:cs typeface="Noto sans"/>
              </a:rPr>
              <a:t>2018/2019 </a:t>
            </a:r>
            <a:r>
              <a:rPr lang="ru-RU" dirty="0">
                <a:latin typeface="Noto sans"/>
                <a:cs typeface="Noto sans"/>
              </a:rPr>
              <a:t>учебном году </a:t>
            </a:r>
            <a:endParaRPr lang="en-US" b="1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Кемеровская область: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3000 учащихся из 64 школ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ученики девятых классов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показали, что средний </a:t>
            </a:r>
            <a:r>
              <a:rPr lang="ru-RU" sz="1800" b="1" dirty="0">
                <a:latin typeface="Noto sans"/>
                <a:cs typeface="Noto sans"/>
              </a:rPr>
              <a:t>балл за ОГЭ вырос </a:t>
            </a:r>
            <a:r>
              <a:rPr lang="ru-RU" sz="1800" dirty="0">
                <a:latin typeface="Noto sans"/>
                <a:cs typeface="Noto sans"/>
              </a:rPr>
              <a:t>в 70% школ, участвовавших в проекте. </a:t>
            </a:r>
            <a:r>
              <a:rPr lang="ru-RU" sz="1800" b="1" dirty="0">
                <a:latin typeface="Noto sans"/>
                <a:cs typeface="Noto sans"/>
              </a:rPr>
              <a:t>Уменьшилась доля неудовлетворительных и удовлетворительных отметок</a:t>
            </a:r>
            <a:r>
              <a:rPr lang="ru-RU" sz="1800" dirty="0">
                <a:latin typeface="Noto sans"/>
                <a:cs typeface="Noto sans"/>
              </a:rPr>
              <a:t> за ОГЭ по сравнению с результатами 2017/2018</a:t>
            </a:r>
            <a:endParaRPr lang="en-US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Нижневартовск: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1495 учащихся из 32 школ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ученики девятых классов </a:t>
            </a:r>
          </a:p>
          <a:p>
            <a:pPr marL="800100" lvl="1" indent="-34290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показали, что </a:t>
            </a:r>
            <a:r>
              <a:rPr lang="ru-RU" sz="1800" b="1" dirty="0">
                <a:latin typeface="Noto sans"/>
                <a:cs typeface="Noto sans"/>
              </a:rPr>
              <a:t>общий балл за ОГЭ выше </a:t>
            </a:r>
            <a:r>
              <a:rPr lang="ru-RU" sz="1800" dirty="0">
                <a:latin typeface="Noto sans"/>
                <a:cs typeface="Noto sans"/>
              </a:rPr>
              <a:t>у групп учеников, решивших большее число интерактивных заданий на платформе</a:t>
            </a:r>
            <a:endParaRPr lang="en-US" dirty="0">
              <a:latin typeface="Noto sans"/>
              <a:cs typeface="Noto sans"/>
            </a:endParaRPr>
          </a:p>
          <a:p>
            <a:pPr marL="342900" indent="-342900">
              <a:buClr>
                <a:srgbClr val="81B9D6"/>
              </a:buClr>
              <a:buFont typeface="Wingdings" charset="2"/>
              <a:buChar char="ü"/>
            </a:pPr>
            <a:r>
              <a:rPr lang="ru-RU" dirty="0">
                <a:latin typeface="Noto sans"/>
                <a:cs typeface="Noto sans"/>
              </a:rPr>
              <a:t>Чеченская Республика: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53 класса, 1639 учащихся 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en-US" sz="1800" dirty="0" err="1">
                <a:latin typeface="Noto sans"/>
                <a:cs typeface="Noto sans"/>
              </a:rPr>
              <a:t>ученики</a:t>
            </a:r>
            <a:r>
              <a:rPr lang="en-US" sz="1800" dirty="0">
                <a:latin typeface="Noto sans"/>
                <a:cs typeface="Noto sans"/>
              </a:rPr>
              <a:t> </a:t>
            </a:r>
            <a:r>
              <a:rPr lang="ru-RU" sz="1800" dirty="0">
                <a:latin typeface="Noto sans"/>
                <a:cs typeface="Noto sans"/>
              </a:rPr>
              <a:t>2, 3 и 4 классов </a:t>
            </a:r>
          </a:p>
          <a:p>
            <a:pPr marL="742950" lvl="1" indent="-285750">
              <a:buClr>
                <a:srgbClr val="81B9D6"/>
              </a:buClr>
              <a:buFont typeface="Arial"/>
              <a:buChar char="•"/>
            </a:pPr>
            <a:r>
              <a:rPr lang="ru-RU" sz="1800" dirty="0">
                <a:latin typeface="Noto sans"/>
                <a:cs typeface="Noto sans"/>
              </a:rPr>
              <a:t>Контрольные срезы показали </a:t>
            </a:r>
            <a:r>
              <a:rPr lang="ru-RU" sz="1800" b="1" dirty="0">
                <a:latin typeface="Noto sans"/>
                <a:cs typeface="Noto sans"/>
              </a:rPr>
              <a:t>прирост знаний </a:t>
            </a:r>
            <a:r>
              <a:rPr lang="ru-RU" sz="1800" dirty="0">
                <a:latin typeface="Noto sans"/>
                <a:cs typeface="Noto sans"/>
              </a:rPr>
              <a:t>в экспериментальной группе в </a:t>
            </a:r>
            <a:r>
              <a:rPr lang="ru-RU" sz="1800" b="1" dirty="0">
                <a:latin typeface="Noto sans"/>
                <a:cs typeface="Noto sans"/>
              </a:rPr>
              <a:t>2 раза. </a:t>
            </a:r>
            <a:endParaRPr lang="en-US" sz="1800" b="1" dirty="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416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03;p5">
            <a:extLst>
              <a:ext uri="{FF2B5EF4-FFF2-40B4-BE49-F238E27FC236}">
                <a16:creationId xmlns="" xmlns:a16="http://schemas.microsoft.com/office/drawing/2014/main" id="{60853B5E-A675-48FC-B60A-26077EA2EA3D}"/>
              </a:ext>
            </a:extLst>
          </p:cNvPr>
          <p:cNvSpPr/>
          <p:nvPr/>
        </p:nvSpPr>
        <p:spPr>
          <a:xfrm>
            <a:off x="8290435" y="-4861"/>
            <a:ext cx="3901500" cy="374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04;p5">
            <a:extLst>
              <a:ext uri="{FF2B5EF4-FFF2-40B4-BE49-F238E27FC236}">
                <a16:creationId xmlns="" xmlns:a16="http://schemas.microsoft.com/office/drawing/2014/main" id="{A680E405-1DE1-4E06-B547-ECB19DDF2986}"/>
              </a:ext>
            </a:extLst>
          </p:cNvPr>
          <p:cNvSpPr/>
          <p:nvPr/>
        </p:nvSpPr>
        <p:spPr>
          <a:xfrm>
            <a:off x="0" y="3116026"/>
            <a:ext cx="12192076" cy="3741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05;p5">
            <a:extLst>
              <a:ext uri="{FF2B5EF4-FFF2-40B4-BE49-F238E27FC236}">
                <a16:creationId xmlns="" xmlns:a16="http://schemas.microsoft.com/office/drawing/2014/main" id="{6AC6654D-9D6D-4142-9C22-375B59A898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3600" y="692150"/>
            <a:ext cx="9626174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700"/>
            </a:pPr>
            <a:r>
              <a:rPr lang="en-US" sz="2775" b="0"/>
              <a:t>Особенности платформы Учи.ру</a:t>
            </a:r>
            <a:endParaRPr sz="2775" b="0"/>
          </a:p>
        </p:txBody>
      </p:sp>
      <p:grpSp>
        <p:nvGrpSpPr>
          <p:cNvPr id="55" name="Google Shape;106;p5">
            <a:extLst>
              <a:ext uri="{FF2B5EF4-FFF2-40B4-BE49-F238E27FC236}">
                <a16:creationId xmlns="" xmlns:a16="http://schemas.microsoft.com/office/drawing/2014/main" id="{F802A7E2-0834-4278-9783-796F4BE9C6EF}"/>
              </a:ext>
            </a:extLst>
          </p:cNvPr>
          <p:cNvGrpSpPr/>
          <p:nvPr/>
        </p:nvGrpSpPr>
        <p:grpSpPr>
          <a:xfrm>
            <a:off x="3539789" y="1540952"/>
            <a:ext cx="5195314" cy="4739051"/>
            <a:chOff x="3739006" y="1540991"/>
            <a:chExt cx="5195444" cy="4739169"/>
          </a:xfrm>
        </p:grpSpPr>
        <p:pic>
          <p:nvPicPr>
            <p:cNvPr id="56" name="Google Shape;107;p5">
              <a:extLst>
                <a:ext uri="{FF2B5EF4-FFF2-40B4-BE49-F238E27FC236}">
                  <a16:creationId xmlns="" xmlns:a16="http://schemas.microsoft.com/office/drawing/2014/main" id="{2E05AE3B-E473-490B-9CCC-35C9D81A453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331" t="28106" r="9988" b="13065"/>
            <a:stretch/>
          </p:blipFill>
          <p:spPr>
            <a:xfrm>
              <a:off x="3739006" y="2538187"/>
              <a:ext cx="5195444" cy="37419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108;p5">
              <a:extLst>
                <a:ext uri="{FF2B5EF4-FFF2-40B4-BE49-F238E27FC236}">
                  <a16:creationId xmlns="" xmlns:a16="http://schemas.microsoft.com/office/drawing/2014/main" id="{AD90F2DC-3B4A-46E6-891B-7DB3157EFB00}"/>
                </a:ext>
              </a:extLst>
            </p:cNvPr>
            <p:cNvSpPr txBox="1"/>
            <p:nvPr/>
          </p:nvSpPr>
          <p:spPr>
            <a:xfrm>
              <a:off x="3831860" y="1540991"/>
              <a:ext cx="39015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2700"/>
              </a:pPr>
              <a:r>
                <a:rPr lang="en-US" sz="2025" b="1">
                  <a:solidFill>
                    <a:schemeClr val="dk1"/>
                  </a:solidFill>
                </a:rPr>
                <a:t>Индивидуальная образовательная траектория</a:t>
              </a:r>
              <a:endParaRPr sz="1425"/>
            </a:p>
          </p:txBody>
        </p:sp>
        <p:sp>
          <p:nvSpPr>
            <p:cNvPr id="58" name="Google Shape;109;p5">
              <a:extLst>
                <a:ext uri="{FF2B5EF4-FFF2-40B4-BE49-F238E27FC236}">
                  <a16:creationId xmlns="" xmlns:a16="http://schemas.microsoft.com/office/drawing/2014/main" id="{0DFD53C8-4CC8-4FD4-A431-9EF458C8393F}"/>
                </a:ext>
              </a:extLst>
            </p:cNvPr>
            <p:cNvSpPr txBox="1"/>
            <p:nvPr/>
          </p:nvSpPr>
          <p:spPr>
            <a:xfrm>
              <a:off x="3844048" y="2678252"/>
              <a:ext cx="3286200" cy="7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0B0E7"/>
                </a:buClr>
                <a:buSzPts val="3200"/>
              </a:pPr>
              <a:r>
                <a:rPr lang="en-US" sz="1575">
                  <a:solidFill>
                    <a:schemeClr val="dk1"/>
                  </a:solidFill>
                </a:rPr>
                <a:t>Время прохождения онлайн-курса по математике для 2-ого класса отличается </a:t>
              </a:r>
              <a:r>
                <a:rPr lang="en-US" sz="1575" b="1">
                  <a:solidFill>
                    <a:schemeClr val="dk1"/>
                  </a:solidFill>
                </a:rPr>
                <a:t>в 60 раз</a:t>
              </a:r>
              <a:endParaRPr sz="1425"/>
            </a:p>
          </p:txBody>
        </p:sp>
      </p:grpSp>
      <p:grpSp>
        <p:nvGrpSpPr>
          <p:cNvPr id="59" name="Google Shape;110;p5">
            <a:extLst>
              <a:ext uri="{FF2B5EF4-FFF2-40B4-BE49-F238E27FC236}">
                <a16:creationId xmlns="" xmlns:a16="http://schemas.microsoft.com/office/drawing/2014/main" id="{D20B7C3B-936D-4619-83D7-EBB0F4B5DEE5}"/>
              </a:ext>
            </a:extLst>
          </p:cNvPr>
          <p:cNvGrpSpPr/>
          <p:nvPr/>
        </p:nvGrpSpPr>
        <p:grpSpPr>
          <a:xfrm>
            <a:off x="8948152" y="1530805"/>
            <a:ext cx="3109517" cy="4813918"/>
            <a:chOff x="8967477" y="1530843"/>
            <a:chExt cx="3109594" cy="4814038"/>
          </a:xfrm>
        </p:grpSpPr>
        <p:sp>
          <p:nvSpPr>
            <p:cNvPr id="60" name="Google Shape;111;p5">
              <a:extLst>
                <a:ext uri="{FF2B5EF4-FFF2-40B4-BE49-F238E27FC236}">
                  <a16:creationId xmlns="" xmlns:a16="http://schemas.microsoft.com/office/drawing/2014/main" id="{064B961C-2673-40E2-93FF-0E41BDBA5B3D}"/>
                </a:ext>
              </a:extLst>
            </p:cNvPr>
            <p:cNvSpPr txBox="1"/>
            <p:nvPr/>
          </p:nvSpPr>
          <p:spPr>
            <a:xfrm>
              <a:off x="9197371" y="1530843"/>
              <a:ext cx="28797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4300"/>
              </a:pPr>
              <a:r>
                <a:rPr lang="en-US" sz="2025" b="1">
                  <a:solidFill>
                    <a:schemeClr val="dk1"/>
                  </a:solidFill>
                </a:rPr>
                <a:t>Интерактивность</a:t>
              </a:r>
              <a:endParaRPr sz="2025">
                <a:solidFill>
                  <a:schemeClr val="dk1"/>
                </a:solidFill>
              </a:endParaRPr>
            </a:p>
          </p:txBody>
        </p:sp>
        <p:grpSp>
          <p:nvGrpSpPr>
            <p:cNvPr id="61" name="Google Shape;112;p5">
              <a:extLst>
                <a:ext uri="{FF2B5EF4-FFF2-40B4-BE49-F238E27FC236}">
                  <a16:creationId xmlns="" xmlns:a16="http://schemas.microsoft.com/office/drawing/2014/main" id="{C0CA66E1-6728-4DA6-AE45-1B871FAAE534}"/>
                </a:ext>
              </a:extLst>
            </p:cNvPr>
            <p:cNvGrpSpPr/>
            <p:nvPr/>
          </p:nvGrpSpPr>
          <p:grpSpPr>
            <a:xfrm>
              <a:off x="8967477" y="1803047"/>
              <a:ext cx="3030826" cy="2428702"/>
              <a:chOff x="-1766409" y="-7281048"/>
              <a:chExt cx="8549580" cy="6851064"/>
            </a:xfrm>
          </p:grpSpPr>
          <p:pic>
            <p:nvPicPr>
              <p:cNvPr id="65" name="Google Shape;113;p5">
                <a:extLst>
                  <a:ext uri="{FF2B5EF4-FFF2-40B4-BE49-F238E27FC236}">
                    <a16:creationId xmlns="" xmlns:a16="http://schemas.microsoft.com/office/drawing/2014/main" id="{9062CB22-A8D0-4F14-9C82-ABD3CBC30BB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-1766409" y="-7281048"/>
                <a:ext cx="8549580" cy="685106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Google Shape;114;p5">
                <a:extLst>
                  <a:ext uri="{FF2B5EF4-FFF2-40B4-BE49-F238E27FC236}">
                    <a16:creationId xmlns="" xmlns:a16="http://schemas.microsoft.com/office/drawing/2014/main" id="{B58AA5A8-89D9-4450-AD92-B7F6BDD351B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906322" y="-6072081"/>
                <a:ext cx="6822935" cy="44003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2" name="Google Shape;115;p5">
              <a:extLst>
                <a:ext uri="{FF2B5EF4-FFF2-40B4-BE49-F238E27FC236}">
                  <a16:creationId xmlns="" xmlns:a16="http://schemas.microsoft.com/office/drawing/2014/main" id="{75E99A7A-7CC4-4B91-8D47-6CDBCF0ED60C}"/>
                </a:ext>
              </a:extLst>
            </p:cNvPr>
            <p:cNvGrpSpPr/>
            <p:nvPr/>
          </p:nvGrpSpPr>
          <p:grpSpPr>
            <a:xfrm>
              <a:off x="8976660" y="3916342"/>
              <a:ext cx="3030623" cy="2428539"/>
              <a:chOff x="5883505" y="1000437"/>
              <a:chExt cx="6029891" cy="4831952"/>
            </a:xfrm>
          </p:grpSpPr>
          <p:pic>
            <p:nvPicPr>
              <p:cNvPr id="63" name="Google Shape;116;p5" descr="Изображение выглядит как монитор, электроника, внутренний, видео&#10;&#10;Автоматически созданное описание">
                <a:extLst>
                  <a:ext uri="{FF2B5EF4-FFF2-40B4-BE49-F238E27FC236}">
                    <a16:creationId xmlns="" xmlns:a16="http://schemas.microsoft.com/office/drawing/2014/main" id="{6ADDE092-1920-4D7C-A1B9-3D8B8C7E8FB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469581" y="1687024"/>
                <a:ext cx="4857738" cy="289377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4" name="Google Shape;117;p5">
                <a:extLst>
                  <a:ext uri="{FF2B5EF4-FFF2-40B4-BE49-F238E27FC236}">
                    <a16:creationId xmlns="" xmlns:a16="http://schemas.microsoft.com/office/drawing/2014/main" id="{362B154E-59AD-46E2-8F61-411C8587B40A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883505" y="1000437"/>
                <a:ext cx="6029891" cy="483195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67" name="Google Shape;118;p5">
            <a:extLst>
              <a:ext uri="{FF2B5EF4-FFF2-40B4-BE49-F238E27FC236}">
                <a16:creationId xmlns="" xmlns:a16="http://schemas.microsoft.com/office/drawing/2014/main" id="{2BCEF1B4-207A-4ED4-9F84-348C3893D3C3}"/>
              </a:ext>
            </a:extLst>
          </p:cNvPr>
          <p:cNvGrpSpPr/>
          <p:nvPr/>
        </p:nvGrpSpPr>
        <p:grpSpPr>
          <a:xfrm>
            <a:off x="573585" y="1540952"/>
            <a:ext cx="2879628" cy="4970772"/>
            <a:chOff x="566753" y="1540990"/>
            <a:chExt cx="2879700" cy="4970896"/>
          </a:xfrm>
        </p:grpSpPr>
        <p:sp>
          <p:nvSpPr>
            <p:cNvPr id="68" name="Google Shape;119;p5">
              <a:extLst>
                <a:ext uri="{FF2B5EF4-FFF2-40B4-BE49-F238E27FC236}">
                  <a16:creationId xmlns="" xmlns:a16="http://schemas.microsoft.com/office/drawing/2014/main" id="{B4A07EE0-3F04-40E4-A53C-A954BCFC5ED0}"/>
                </a:ext>
              </a:extLst>
            </p:cNvPr>
            <p:cNvSpPr txBox="1"/>
            <p:nvPr/>
          </p:nvSpPr>
          <p:spPr>
            <a:xfrm>
              <a:off x="566753" y="1540990"/>
              <a:ext cx="2879700" cy="49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  <a:buSzPts val="2700"/>
              </a:pPr>
              <a:r>
                <a:rPr lang="en-US" sz="2025" b="1">
                  <a:solidFill>
                    <a:schemeClr val="dk1"/>
                  </a:solidFill>
                </a:rPr>
                <a:t>Диалог с ребенком</a:t>
              </a:r>
              <a:endParaRPr sz="2025" b="1">
                <a:solidFill>
                  <a:schemeClr val="dk1"/>
                </a:solidFill>
              </a:endParaRPr>
            </a:p>
          </p:txBody>
        </p:sp>
        <p:sp>
          <p:nvSpPr>
            <p:cNvPr id="69" name="Google Shape;120;p5">
              <a:extLst>
                <a:ext uri="{FF2B5EF4-FFF2-40B4-BE49-F238E27FC236}">
                  <a16:creationId xmlns="" xmlns:a16="http://schemas.microsoft.com/office/drawing/2014/main" id="{C2115AEE-B152-4A9E-886E-3AAA5DA22381}"/>
                </a:ext>
              </a:extLst>
            </p:cNvPr>
            <p:cNvSpPr txBox="1"/>
            <p:nvPr/>
          </p:nvSpPr>
          <p:spPr>
            <a:xfrm>
              <a:off x="566753" y="2059286"/>
              <a:ext cx="2879700" cy="44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0B0E7"/>
                </a:buClr>
                <a:buSzPts val="3200"/>
              </a:pPr>
              <a:r>
                <a:rPr lang="en-US" sz="1575" dirty="0" err="1">
                  <a:solidFill>
                    <a:schemeClr val="dk1"/>
                  </a:solidFill>
                </a:rPr>
                <a:t>Система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задаёт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вопрос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ребёнку</a:t>
              </a:r>
              <a:r>
                <a:rPr lang="en-US" sz="1575" dirty="0">
                  <a:solidFill>
                    <a:schemeClr val="dk1"/>
                  </a:solidFill>
                </a:rPr>
                <a:t> и </a:t>
              </a:r>
              <a:r>
                <a:rPr lang="en-US" sz="1575" dirty="0" err="1">
                  <a:solidFill>
                    <a:schemeClr val="dk1"/>
                  </a:solidFill>
                </a:rPr>
                <a:t>реагирует</a:t>
              </a:r>
              <a:r>
                <a:rPr lang="en-US" sz="1575" dirty="0">
                  <a:solidFill>
                    <a:schemeClr val="dk1"/>
                  </a:solidFill>
                </a:rPr>
                <a:t> 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 err="1">
                  <a:solidFill>
                    <a:schemeClr val="dk1"/>
                  </a:solidFill>
                </a:rPr>
                <a:t>на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его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ответ</a:t>
              </a:r>
              <a:r>
                <a:rPr lang="en-US" sz="1575" dirty="0">
                  <a:solidFill>
                    <a:schemeClr val="dk1"/>
                  </a:solidFill>
                </a:rPr>
                <a:t>: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>
                  <a:solidFill>
                    <a:schemeClr val="dk1"/>
                  </a:solidFill>
                </a:rPr>
                <a:t>В </a:t>
              </a:r>
              <a:r>
                <a:rPr lang="en-US" sz="1575" dirty="0" err="1">
                  <a:solidFill>
                    <a:schemeClr val="dk1"/>
                  </a:solidFill>
                </a:rPr>
                <a:t>случае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правильного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решения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хвалит</a:t>
              </a:r>
              <a:r>
                <a:rPr lang="en-US" sz="1575" dirty="0">
                  <a:solidFill>
                    <a:schemeClr val="dk1"/>
                  </a:solidFill>
                </a:rPr>
                <a:t> </a:t>
              </a:r>
              <a:r>
                <a:rPr lang="en-US" sz="1575" dirty="0" err="1">
                  <a:solidFill>
                    <a:schemeClr val="dk1"/>
                  </a:solidFill>
                </a:rPr>
                <a:t>ученика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и </a:t>
              </a:r>
              <a:r>
                <a:rPr lang="en-US" sz="1575" dirty="0" err="1">
                  <a:solidFill>
                    <a:schemeClr val="dk1"/>
                  </a:solidFill>
                </a:rPr>
                <a:t>предлагает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новое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задание</a:t>
              </a:r>
              <a:r>
                <a:rPr lang="en-US" sz="1575" dirty="0">
                  <a:solidFill>
                    <a:schemeClr val="dk1"/>
                  </a:solidFill>
                </a:rPr>
                <a:t>;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>
                  <a:solidFill>
                    <a:schemeClr val="dk1"/>
                  </a:solidFill>
                </a:rPr>
                <a:t>В </a:t>
              </a:r>
              <a:r>
                <a:rPr lang="en-US" sz="1575" dirty="0" err="1">
                  <a:solidFill>
                    <a:schemeClr val="dk1"/>
                  </a:solidFill>
                </a:rPr>
                <a:t>случае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ошибки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задаёт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уточняющие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вопросы</a:t>
              </a:r>
              <a:r>
                <a:rPr lang="en-US" sz="1575" dirty="0">
                  <a:solidFill>
                    <a:schemeClr val="dk1"/>
                  </a:solidFill>
                </a:rPr>
                <a:t>, </a:t>
              </a:r>
              <a:r>
                <a:rPr lang="en-US" sz="1575" dirty="0" err="1">
                  <a:solidFill>
                    <a:schemeClr val="dk1"/>
                  </a:solidFill>
                </a:rPr>
                <a:t>которые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помогают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ученику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прийти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к </a:t>
              </a:r>
              <a:r>
                <a:rPr lang="en-US" sz="1575" dirty="0" err="1">
                  <a:solidFill>
                    <a:schemeClr val="dk1"/>
                  </a:solidFill>
                </a:rPr>
                <a:t>верному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решению</a:t>
              </a:r>
              <a:r>
                <a:rPr lang="en-US" sz="1575" dirty="0">
                  <a:solidFill>
                    <a:schemeClr val="dk1"/>
                  </a:solidFill>
                </a:rPr>
                <a:t>;</a:t>
              </a:r>
              <a:endParaRPr sz="1425" dirty="0"/>
            </a:p>
            <a:p>
              <a:pPr marL="142875" indent="-142875">
                <a:spcBef>
                  <a:spcPts val="975"/>
                </a:spcBef>
                <a:buClr>
                  <a:srgbClr val="60B0E7"/>
                </a:buClr>
                <a:buSzPts val="3200"/>
                <a:buFont typeface="Arial"/>
                <a:buChar char="•"/>
              </a:pPr>
              <a:r>
                <a:rPr lang="en-US" sz="1575" dirty="0" err="1">
                  <a:solidFill>
                    <a:schemeClr val="dk1"/>
                  </a:solidFill>
                </a:rPr>
                <a:t>Подбирает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 err="1">
                  <a:solidFill>
                    <a:schemeClr val="dk1"/>
                  </a:solidFill>
                </a:rPr>
                <a:t>персональные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задачи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br>
                <a:rPr lang="en-US" sz="1575" dirty="0">
                  <a:solidFill>
                    <a:schemeClr val="dk1"/>
                  </a:solidFill>
                </a:rPr>
              </a:br>
              <a:r>
                <a:rPr lang="en-US" sz="1575" dirty="0">
                  <a:solidFill>
                    <a:schemeClr val="dk1"/>
                  </a:solidFill>
                </a:rPr>
                <a:t>и </a:t>
              </a:r>
              <a:r>
                <a:rPr lang="en-US" sz="1575" dirty="0" err="1">
                  <a:solidFill>
                    <a:schemeClr val="dk1"/>
                  </a:solidFill>
                </a:rPr>
                <a:t>уровень</a:t>
              </a:r>
              <a:r>
                <a:rPr lang="en-US" sz="1575" dirty="0">
                  <a:solidFill>
                    <a:schemeClr val="dk1"/>
                  </a:solidFill>
                </a:rPr>
                <a:t> </a:t>
              </a:r>
              <a:r>
                <a:rPr lang="en-US" sz="1575" dirty="0" err="1">
                  <a:solidFill>
                    <a:schemeClr val="dk1"/>
                  </a:solidFill>
                </a:rPr>
                <a:t>сложности</a:t>
              </a:r>
              <a:r>
                <a:rPr lang="en-US" sz="1575" dirty="0">
                  <a:solidFill>
                    <a:schemeClr val="dk1"/>
                  </a:solidFill>
                </a:rPr>
                <a:t>.</a:t>
              </a:r>
              <a:endParaRPr sz="1425" dirty="0"/>
            </a:p>
            <a:p>
              <a:pPr marL="142875">
                <a:spcBef>
                  <a:spcPts val="975"/>
                </a:spcBef>
                <a:buClr>
                  <a:srgbClr val="60B0E7"/>
                </a:buClr>
                <a:buSzPts val="3200"/>
              </a:pPr>
              <a:endParaRPr sz="1575" dirty="0">
                <a:solidFill>
                  <a:schemeClr val="dk1"/>
                </a:solidFill>
              </a:endParaRPr>
            </a:p>
          </p:txBody>
        </p:sp>
      </p:grpSp>
      <p:pic>
        <p:nvPicPr>
          <p:cNvPr id="70" name="Google Shape;121;p5" descr="Изображение выглядит как снимок экрана, внутренний, монитор&#10;&#10;Автоматически созданное описание">
            <a:extLst>
              <a:ext uri="{FF2B5EF4-FFF2-40B4-BE49-F238E27FC236}">
                <a16:creationId xmlns="" xmlns:a16="http://schemas.microsoft.com/office/drawing/2014/main" id="{0F53736E-66AC-4FCC-8C9E-77DF6C5CE8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59396" y="7856186"/>
            <a:ext cx="3188771" cy="1938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122;p5">
            <a:extLst>
              <a:ext uri="{FF2B5EF4-FFF2-40B4-BE49-F238E27FC236}">
                <a16:creationId xmlns="" xmlns:a16="http://schemas.microsoft.com/office/drawing/2014/main" id="{D577C68D-978B-4DAC-B7CD-5EB0303E6993}"/>
              </a:ext>
            </a:extLst>
          </p:cNvPr>
          <p:cNvCxnSpPr/>
          <p:nvPr/>
        </p:nvCxnSpPr>
        <p:spPr>
          <a:xfrm>
            <a:off x="3404174" y="1530843"/>
            <a:ext cx="0" cy="4749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" name="Google Shape;123;p5">
            <a:extLst>
              <a:ext uri="{FF2B5EF4-FFF2-40B4-BE49-F238E27FC236}">
                <a16:creationId xmlns="" xmlns:a16="http://schemas.microsoft.com/office/drawing/2014/main" id="{A2B607A5-F452-4D36-AE64-048DD4C48EF3}"/>
              </a:ext>
            </a:extLst>
          </p:cNvPr>
          <p:cNvCxnSpPr/>
          <p:nvPr/>
        </p:nvCxnSpPr>
        <p:spPr>
          <a:xfrm>
            <a:off x="8861903" y="1530843"/>
            <a:ext cx="0" cy="4749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xmlns="" val="145822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7" descr="Изображение выглядит как монитор, электрон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3184" y="-695658"/>
            <a:ext cx="7831842" cy="783184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7"/>
          <p:cNvSpPr txBox="1">
            <a:spLocks noGrp="1"/>
          </p:cNvSpPr>
          <p:nvPr>
            <p:ph type="title"/>
          </p:nvPr>
        </p:nvSpPr>
        <p:spPr>
          <a:xfrm>
            <a:off x="6312779" y="1532339"/>
            <a:ext cx="4282985" cy="770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800"/>
            </a:pPr>
            <a:r>
              <a:rPr lang="ru-RU" sz="2783" b="0"/>
              <a:t>Учи.ру — надёжный</a:t>
            </a:r>
            <a:br>
              <a:rPr lang="ru-RU" sz="2783" b="0"/>
            </a:br>
            <a:r>
              <a:rPr lang="ru-RU" sz="2783" b="0"/>
              <a:t>помощник учителя</a:t>
            </a:r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6410114" y="2891097"/>
            <a:ext cx="5197567" cy="221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61B1E7"/>
              </a:buClr>
              <a:buSzPts val="1920"/>
            </a:pPr>
            <a:r>
              <a:rPr lang="ru-RU" sz="1590"/>
              <a:t>Диагностика учебных достижений </a:t>
            </a:r>
            <a:br>
              <a:rPr lang="ru-RU" sz="1590"/>
            </a:br>
            <a:r>
              <a:rPr lang="ru-RU" sz="1590"/>
              <a:t>как всего класса, так и каждого ученика в отдельности.</a:t>
            </a:r>
            <a:endParaRPr/>
          </a:p>
          <a:p>
            <a:pPr marL="0" indent="0">
              <a:lnSpc>
                <a:spcPct val="100000"/>
              </a:lnSpc>
              <a:buClr>
                <a:srgbClr val="61B1E7"/>
              </a:buClr>
              <a:buSzPts val="1920"/>
            </a:pPr>
            <a:r>
              <a:rPr lang="ru-RU" sz="1590"/>
              <a:t>Статистика, сколько заданий выполнили ученики, сколько времени потратили, какие задания и темы вызвали трудности.</a:t>
            </a:r>
            <a:endParaRPr/>
          </a:p>
          <a:p>
            <a:pPr marL="0" indent="0">
              <a:lnSpc>
                <a:spcPct val="100000"/>
              </a:lnSpc>
              <a:buClr>
                <a:srgbClr val="61B1E7"/>
              </a:buClr>
              <a:buSzPts val="1920"/>
            </a:pPr>
            <a:r>
              <a:rPr lang="ru-RU" sz="1590"/>
              <a:t>Доступ к программам любого класса и возможность заранее ознакомиться </a:t>
            </a:r>
            <a:br>
              <a:rPr lang="ru-RU" sz="1590"/>
            </a:br>
            <a:r>
              <a:rPr lang="ru-RU" sz="1590"/>
              <a:t>со всеми заданиями по всем предметам.</a:t>
            </a:r>
            <a:endParaRPr/>
          </a:p>
        </p:txBody>
      </p:sp>
      <p:cxnSp>
        <p:nvCxnSpPr>
          <p:cNvPr id="141" name="Google Shape;141;p7"/>
          <p:cNvCxnSpPr/>
          <p:nvPr/>
        </p:nvCxnSpPr>
        <p:spPr>
          <a:xfrm>
            <a:off x="4512245" y="2628243"/>
            <a:ext cx="1788543" cy="381087"/>
          </a:xfrm>
          <a:prstGeom prst="bentConnector3">
            <a:avLst>
              <a:gd name="adj1" fmla="val 64716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42" name="Google Shape;142;p7"/>
          <p:cNvCxnSpPr/>
          <p:nvPr/>
        </p:nvCxnSpPr>
        <p:spPr>
          <a:xfrm>
            <a:off x="3691117" y="3324009"/>
            <a:ext cx="2609460" cy="524814"/>
          </a:xfrm>
          <a:prstGeom prst="bentConnector3">
            <a:avLst>
              <a:gd name="adj1" fmla="val 86754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  <p:cxnSp>
        <p:nvCxnSpPr>
          <p:cNvPr id="143" name="Google Shape;143;p7"/>
          <p:cNvCxnSpPr/>
          <p:nvPr/>
        </p:nvCxnSpPr>
        <p:spPr>
          <a:xfrm>
            <a:off x="5406452" y="4524813"/>
            <a:ext cx="906199" cy="196507"/>
          </a:xfrm>
          <a:prstGeom prst="bentConnector3">
            <a:avLst>
              <a:gd name="adj1" fmla="val 59690"/>
            </a:avLst>
          </a:prstGeom>
          <a:noFill/>
          <a:ln w="25400" cap="flat" cmpd="sng">
            <a:solidFill>
              <a:srgbClr val="61B1E7"/>
            </a:solidFill>
            <a:prstDash val="solid"/>
            <a:miter lim="800000"/>
            <a:headEnd type="oval" w="med" len="med"/>
            <a:tailEnd type="oval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7294" y="1422874"/>
            <a:ext cx="141324" cy="1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4;p8">
            <a:extLst>
              <a:ext uri="{FF2B5EF4-FFF2-40B4-BE49-F238E27FC236}">
                <a16:creationId xmlns="" xmlns:a16="http://schemas.microsoft.com/office/drawing/2014/main" id="{2195E024-4EF5-4268-8044-57CC2D05A799}"/>
              </a:ext>
            </a:extLst>
          </p:cNvPr>
          <p:cNvSpPr txBox="1">
            <a:spLocks/>
          </p:cNvSpPr>
          <p:nvPr/>
        </p:nvSpPr>
        <p:spPr>
          <a:xfrm>
            <a:off x="438906" y="544448"/>
            <a:ext cx="10410674" cy="42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C0C0C"/>
              </a:buClr>
              <a:buSzPts val="2800"/>
            </a:pPr>
            <a:r>
              <a:rPr lang="ru-RU" sz="2783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Проект «Цифровая школа </a:t>
            </a:r>
            <a:r>
              <a:rPr lang="ru-RU" sz="2783" b="1" dirty="0" err="1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Учи.ру</a:t>
            </a:r>
            <a:r>
              <a:rPr lang="ru-RU" sz="2783" b="1" dirty="0">
                <a:solidFill>
                  <a:schemeClr val="tx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». Этапы и исполнители.</a:t>
            </a:r>
          </a:p>
        </p:txBody>
      </p:sp>
      <p:graphicFrame>
        <p:nvGraphicFramePr>
          <p:cNvPr id="19" name="Схема 18">
            <a:extLst>
              <a:ext uri="{FF2B5EF4-FFF2-40B4-BE49-F238E27FC236}">
                <a16:creationId xmlns="" xmlns:a16="http://schemas.microsoft.com/office/drawing/2014/main" id="{85F39545-9C6F-4F5E-8FFD-68D3C6987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31966008"/>
              </p:ext>
            </p:extLst>
          </p:nvPr>
        </p:nvGraphicFramePr>
        <p:xfrm>
          <a:off x="438906" y="1113599"/>
          <a:ext cx="11314187" cy="14215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8" name="Схема 27">
            <a:extLst>
              <a:ext uri="{FF2B5EF4-FFF2-40B4-BE49-F238E27FC236}">
                <a16:creationId xmlns="" xmlns:a16="http://schemas.microsoft.com/office/drawing/2014/main" id="{351D96B9-B933-4294-8692-CBF59A95E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27737421"/>
              </p:ext>
            </p:extLst>
          </p:nvPr>
        </p:nvGraphicFramePr>
        <p:xfrm>
          <a:off x="438906" y="2473720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0" name="Схема 29">
            <a:extLst>
              <a:ext uri="{FF2B5EF4-FFF2-40B4-BE49-F238E27FC236}">
                <a16:creationId xmlns="" xmlns:a16="http://schemas.microsoft.com/office/drawing/2014/main" id="{4DC6BE0F-DFD3-48D6-8CD5-9F55AB09C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42564997"/>
              </p:ext>
            </p:extLst>
          </p:nvPr>
        </p:nvGraphicFramePr>
        <p:xfrm>
          <a:off x="438906" y="3753348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4" name="Схема 33">
            <a:extLst>
              <a:ext uri="{FF2B5EF4-FFF2-40B4-BE49-F238E27FC236}">
                <a16:creationId xmlns="" xmlns:a16="http://schemas.microsoft.com/office/drawing/2014/main" id="{6C2AA658-ABEC-4727-8785-68FFC079F0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63763678"/>
              </p:ext>
            </p:extLst>
          </p:nvPr>
        </p:nvGraphicFramePr>
        <p:xfrm>
          <a:off x="438906" y="4875074"/>
          <a:ext cx="11314187" cy="1110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</p:spTree>
    <p:extLst>
      <p:ext uri="{BB962C8B-B14F-4D97-AF65-F5344CB8AC3E}">
        <p14:creationId xmlns:p14="http://schemas.microsoft.com/office/powerpoint/2010/main" xmlns="" val="1908836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5605</TotalTime>
  <Words>1481</Words>
  <Application>Microsoft Office PowerPoint</Application>
  <PresentationFormat>Произвольный</PresentationFormat>
  <Paragraphs>126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Учи.ру — это лидер школьного онлайн-образования.  Это российская образовательная онлайн–платформа, где ученики из всех регионов России, стран БРИКС, США, Канады изучают школьные предметы в интерактивной форме </vt:lpstr>
      <vt:lpstr>Что такое «Цифровая школа Учи.ру»</vt:lpstr>
      <vt:lpstr>Необходимые условия для участия в проекте</vt:lpstr>
      <vt:lpstr>Что дает участие в проекте «Цифровая школа Учи.ру»</vt:lpstr>
      <vt:lpstr>Цифровая школа Учи.ру сегодня</vt:lpstr>
      <vt:lpstr>Особенности платформы Учи.ру</vt:lpstr>
      <vt:lpstr>Учи.ру — надёжный помощник учителя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Natalya Karabanova</dc:creator>
  <cp:lastModifiedBy>Marha</cp:lastModifiedBy>
  <cp:revision>240</cp:revision>
  <cp:lastPrinted>2020-02-10T10:12:22Z</cp:lastPrinted>
  <dcterms:created xsi:type="dcterms:W3CDTF">2018-06-19T10:44:54Z</dcterms:created>
  <dcterms:modified xsi:type="dcterms:W3CDTF">2020-12-14T09:38:01Z</dcterms:modified>
</cp:coreProperties>
</file>